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4p" ContentType="audi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92" r:id="rId1"/>
  </p:sldMasterIdLst>
  <p:notesMasterIdLst>
    <p:notesMasterId r:id="rId55"/>
  </p:notesMasterIdLst>
  <p:sldIdLst>
    <p:sldId id="583" r:id="rId2"/>
    <p:sldId id="437" r:id="rId3"/>
    <p:sldId id="260" r:id="rId4"/>
    <p:sldId id="320" r:id="rId5"/>
    <p:sldId id="293" r:id="rId6"/>
    <p:sldId id="288" r:id="rId7"/>
    <p:sldId id="322" r:id="rId8"/>
    <p:sldId id="441" r:id="rId9"/>
    <p:sldId id="672" r:id="rId10"/>
    <p:sldId id="670" r:id="rId11"/>
    <p:sldId id="290" r:id="rId12"/>
    <p:sldId id="321" r:id="rId13"/>
    <p:sldId id="671" r:id="rId14"/>
    <p:sldId id="677" r:id="rId15"/>
    <p:sldId id="634" r:id="rId16"/>
    <p:sldId id="636" r:id="rId17"/>
    <p:sldId id="678" r:id="rId18"/>
    <p:sldId id="674" r:id="rId19"/>
    <p:sldId id="679" r:id="rId20"/>
    <p:sldId id="676" r:id="rId21"/>
    <p:sldId id="300" r:id="rId22"/>
    <p:sldId id="329" r:id="rId23"/>
    <p:sldId id="635" r:id="rId24"/>
    <p:sldId id="582" r:id="rId25"/>
    <p:sldId id="621" r:id="rId26"/>
    <p:sldId id="644" r:id="rId27"/>
    <p:sldId id="642" r:id="rId28"/>
    <p:sldId id="643" r:id="rId29"/>
    <p:sldId id="680" r:id="rId30"/>
    <p:sldId id="639" r:id="rId31"/>
    <p:sldId id="638" r:id="rId32"/>
    <p:sldId id="675" r:id="rId33"/>
    <p:sldId id="561" r:id="rId34"/>
    <p:sldId id="586" r:id="rId35"/>
    <p:sldId id="572" r:id="rId36"/>
    <p:sldId id="645" r:id="rId37"/>
    <p:sldId id="646" r:id="rId38"/>
    <p:sldId id="648" r:id="rId39"/>
    <p:sldId id="650" r:id="rId40"/>
    <p:sldId id="651" r:id="rId41"/>
    <p:sldId id="653" r:id="rId42"/>
    <p:sldId id="275" r:id="rId43"/>
    <p:sldId id="430" r:id="rId44"/>
    <p:sldId id="445" r:id="rId45"/>
    <p:sldId id="654" r:id="rId46"/>
    <p:sldId id="562" r:id="rId47"/>
    <p:sldId id="486" r:id="rId48"/>
    <p:sldId id="272" r:id="rId49"/>
    <p:sldId id="668" r:id="rId50"/>
    <p:sldId id="296" r:id="rId51"/>
    <p:sldId id="298" r:id="rId52"/>
    <p:sldId id="640" r:id="rId53"/>
    <p:sldId id="641"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E82"/>
    <a:srgbClr val="231D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89910" autoAdjust="0"/>
  </p:normalViewPr>
  <p:slideViewPr>
    <p:cSldViewPr snapToGrid="0" snapToObjects="1">
      <p:cViewPr varScale="1">
        <p:scale>
          <a:sx n="67" d="100"/>
          <a:sy n="67" d="100"/>
        </p:scale>
        <p:origin x="548"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10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CB7479-FF6F-674F-AB61-99D98851DA4D}" type="datetimeFigureOut">
              <a:rPr lang="en-US" smtClean="0"/>
              <a:t>12/8/2021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417C14-6543-C14B-98E2-F4E8E36EC76B}" type="slidenum">
              <a:rPr lang="en-US" smtClean="0"/>
              <a:t>‹#›</a:t>
            </a:fld>
            <a:endParaRPr lang="en-US"/>
          </a:p>
        </p:txBody>
      </p:sp>
    </p:spTree>
    <p:extLst>
      <p:ext uri="{BB962C8B-B14F-4D97-AF65-F5344CB8AC3E}">
        <p14:creationId xmlns:p14="http://schemas.microsoft.com/office/powerpoint/2010/main" val="39073074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Winfried_Otto_Schuman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n.wikipedia.org/w/index.php?title=Herbert_L._K%C3%B6nig&amp;action=edit&amp;redlink=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FA47D00-78F9-D34D-872A-10BD0A82C622}" type="slidenum">
              <a:rPr lang="en-US" sz="1200"/>
              <a:pPr/>
              <a:t>2</a:t>
            </a:fld>
            <a:endParaRPr lang="en-US"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676560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sz="1800" dirty="0">
              <a:ln>
                <a:noFill/>
              </a:ln>
              <a:solidFill>
                <a:srgbClr val="000000"/>
              </a:solidFill>
              <a:effectLst/>
              <a:latin typeface="Arial Unicode MS"/>
              <a:ea typeface="ヒラギノ角ゴ ProN W3"/>
              <a:cs typeface="Arial Unicode M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0417C14-6543-C14B-98E2-F4E8E36EC76B}" type="slidenum">
              <a:rPr lang="en-US" smtClean="0"/>
              <a:t>28</a:t>
            </a:fld>
            <a:endParaRPr lang="en-US"/>
          </a:p>
        </p:txBody>
      </p:sp>
    </p:spTree>
    <p:extLst>
      <p:ext uri="{BB962C8B-B14F-4D97-AF65-F5344CB8AC3E}">
        <p14:creationId xmlns:p14="http://schemas.microsoft.com/office/powerpoint/2010/main" val="216181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0417C14-6543-C14B-98E2-F4E8E36EC76B}" type="slidenum">
              <a:rPr lang="en-US" smtClean="0"/>
              <a:t>29</a:t>
            </a:fld>
            <a:endParaRPr lang="en-US"/>
          </a:p>
        </p:txBody>
      </p:sp>
    </p:spTree>
    <p:extLst>
      <p:ext uri="{BB962C8B-B14F-4D97-AF65-F5344CB8AC3E}">
        <p14:creationId xmlns:p14="http://schemas.microsoft.com/office/powerpoint/2010/main" val="3402551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Limb CJ, Braun AR (2008) Neural Substrates of Spontaneous Musical Performance: An fMRI Study of Jazz Improvisation. </a:t>
            </a:r>
            <a:r>
              <a:rPr lang="en-US" sz="1200" kern="1200" dirty="0" err="1">
                <a:solidFill>
                  <a:schemeClr val="tx1"/>
                </a:solidFill>
                <a:effectLst/>
                <a:latin typeface="+mn-lt"/>
                <a:ea typeface="+mn-ea"/>
                <a:cs typeface="+mn-cs"/>
              </a:rPr>
              <a:t>PLoS</a:t>
            </a:r>
            <a:r>
              <a:rPr lang="en-US" sz="1200" kern="1200" dirty="0">
                <a:solidFill>
                  <a:schemeClr val="tx1"/>
                </a:solidFill>
                <a:effectLst/>
                <a:latin typeface="+mn-lt"/>
                <a:ea typeface="+mn-ea"/>
                <a:cs typeface="+mn-cs"/>
              </a:rPr>
              <a:t> ONE 3(2): e1679. doi:10.1371/journal.pone.0001679 </a:t>
            </a:r>
            <a:endParaRPr lang="en-US" dirty="0"/>
          </a:p>
          <a:p>
            <a:endParaRPr lang="en-US" dirty="0"/>
          </a:p>
        </p:txBody>
      </p:sp>
      <p:sp>
        <p:nvSpPr>
          <p:cNvPr id="4" name="Slide Number Placeholder 3"/>
          <p:cNvSpPr>
            <a:spLocks noGrp="1"/>
          </p:cNvSpPr>
          <p:nvPr>
            <p:ph type="sldNum" sz="quarter" idx="10"/>
          </p:nvPr>
        </p:nvSpPr>
        <p:spPr/>
        <p:txBody>
          <a:bodyPr/>
          <a:lstStyle/>
          <a:p>
            <a:fld id="{E0417C14-6543-C14B-98E2-F4E8E36EC76B}" type="slidenum">
              <a:rPr lang="en-US" smtClean="0"/>
              <a:t>30</a:t>
            </a:fld>
            <a:endParaRPr lang="en-US"/>
          </a:p>
        </p:txBody>
      </p:sp>
    </p:spTree>
    <p:extLst>
      <p:ext uri="{BB962C8B-B14F-4D97-AF65-F5344CB8AC3E}">
        <p14:creationId xmlns:p14="http://schemas.microsoft.com/office/powerpoint/2010/main" val="2082848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Limb CJ, Braun AR (2008) Neural Substrates of Spontaneous Musical Performance: An fMRI Study of Jazz Improvisation. </a:t>
            </a:r>
            <a:r>
              <a:rPr lang="en-US" sz="1200" kern="1200" dirty="0" err="1">
                <a:solidFill>
                  <a:schemeClr val="tx1"/>
                </a:solidFill>
                <a:effectLst/>
                <a:latin typeface="+mn-lt"/>
                <a:ea typeface="+mn-ea"/>
                <a:cs typeface="+mn-cs"/>
              </a:rPr>
              <a:t>PLoS</a:t>
            </a:r>
            <a:r>
              <a:rPr lang="en-US" sz="1200" kern="1200" dirty="0">
                <a:solidFill>
                  <a:schemeClr val="tx1"/>
                </a:solidFill>
                <a:effectLst/>
                <a:latin typeface="+mn-lt"/>
                <a:ea typeface="+mn-ea"/>
                <a:cs typeface="+mn-cs"/>
              </a:rPr>
              <a:t> ONE 3(2): e1679. doi:10.1371/journal.pone.0001679 </a:t>
            </a:r>
            <a:endParaRPr lang="en-US" dirty="0"/>
          </a:p>
          <a:p>
            <a:endParaRPr lang="en-US" dirty="0"/>
          </a:p>
        </p:txBody>
      </p:sp>
      <p:sp>
        <p:nvSpPr>
          <p:cNvPr id="4" name="Slide Number Placeholder 3"/>
          <p:cNvSpPr>
            <a:spLocks noGrp="1"/>
          </p:cNvSpPr>
          <p:nvPr>
            <p:ph type="sldNum" sz="quarter" idx="10"/>
          </p:nvPr>
        </p:nvSpPr>
        <p:spPr/>
        <p:txBody>
          <a:bodyPr/>
          <a:lstStyle/>
          <a:p>
            <a:fld id="{E0417C14-6543-C14B-98E2-F4E8E36EC76B}" type="slidenum">
              <a:rPr lang="en-US" smtClean="0"/>
              <a:t>31</a:t>
            </a:fld>
            <a:endParaRPr lang="en-US"/>
          </a:p>
        </p:txBody>
      </p:sp>
    </p:spTree>
    <p:extLst>
      <p:ext uri="{BB962C8B-B14F-4D97-AF65-F5344CB8AC3E}">
        <p14:creationId xmlns:p14="http://schemas.microsoft.com/office/powerpoint/2010/main" val="1748955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ANY ARTISTIC ENGAGEMENT</a:t>
            </a:r>
          </a:p>
          <a:p>
            <a:r>
              <a:rPr lang="en-US" sz="1200" kern="1200" dirty="0">
                <a:solidFill>
                  <a:schemeClr val="tx1"/>
                </a:solidFill>
                <a:effectLst/>
                <a:latin typeface="+mn-lt"/>
                <a:ea typeface="+mn-ea"/>
                <a:cs typeface="+mn-cs"/>
              </a:rPr>
              <a:t>Newberg, A., &amp; </a:t>
            </a:r>
            <a:r>
              <a:rPr lang="en-US" sz="1200" kern="1200" dirty="0" err="1">
                <a:solidFill>
                  <a:schemeClr val="tx1"/>
                </a:solidFill>
                <a:effectLst/>
                <a:latin typeface="+mn-lt"/>
                <a:ea typeface="+mn-ea"/>
                <a:cs typeface="+mn-cs"/>
              </a:rPr>
              <a:t>D’Aquili</a:t>
            </a:r>
            <a:r>
              <a:rPr lang="en-US" sz="1200" kern="1200" dirty="0">
                <a:solidFill>
                  <a:schemeClr val="tx1"/>
                </a:solidFill>
                <a:effectLst/>
                <a:latin typeface="+mn-lt"/>
                <a:ea typeface="+mn-ea"/>
                <a:cs typeface="+mn-cs"/>
              </a:rPr>
              <a:t>, M. D. (2000). The neuropsychology of religious and spiritual </a:t>
            </a:r>
            <a:endParaRPr lang="en-US" dirty="0"/>
          </a:p>
          <a:p>
            <a:r>
              <a:rPr lang="en-US" sz="1200" kern="1200" dirty="0">
                <a:solidFill>
                  <a:schemeClr val="tx1"/>
                </a:solidFill>
                <a:effectLst/>
                <a:latin typeface="+mn-lt"/>
                <a:ea typeface="+mn-ea"/>
                <a:cs typeface="+mn-cs"/>
              </a:rPr>
              <a:t>experience. In J. Anderson &amp; R. K. C. Forman (Eds.), </a:t>
            </a:r>
            <a:r>
              <a:rPr lang="en-US" sz="1200" i="1" kern="1200" dirty="0">
                <a:solidFill>
                  <a:schemeClr val="tx1"/>
                </a:solidFill>
                <a:effectLst/>
                <a:latin typeface="+mn-lt"/>
                <a:ea typeface="+mn-ea"/>
                <a:cs typeface="+mn-cs"/>
              </a:rPr>
              <a:t>Cognitive maps and </a:t>
            </a:r>
            <a:endParaRPr lang="en-US" dirty="0"/>
          </a:p>
          <a:p>
            <a:r>
              <a:rPr lang="en-US" sz="1200" i="1" kern="1200" dirty="0">
                <a:solidFill>
                  <a:schemeClr val="tx1"/>
                </a:solidFill>
                <a:effectLst/>
                <a:latin typeface="+mn-lt"/>
                <a:ea typeface="+mn-ea"/>
                <a:cs typeface="+mn-cs"/>
              </a:rPr>
              <a:t>spiritual maps </a:t>
            </a:r>
            <a:r>
              <a:rPr lang="en-US" sz="1200" kern="1200" dirty="0">
                <a:solidFill>
                  <a:schemeClr val="tx1"/>
                </a:solidFill>
                <a:effectLst/>
                <a:latin typeface="+mn-lt"/>
                <a:ea typeface="+mn-ea"/>
                <a:cs typeface="+mn-cs"/>
              </a:rPr>
              <a:t>(pp. 251-266) Charlottesville, NC: Imprint Academic. </a:t>
            </a:r>
            <a:endParaRPr lang="en-US" dirty="0"/>
          </a:p>
          <a:p>
            <a:endParaRPr lang="en-US" dirty="0"/>
          </a:p>
        </p:txBody>
      </p:sp>
      <p:sp>
        <p:nvSpPr>
          <p:cNvPr id="4" name="Slide Number Placeholder 3"/>
          <p:cNvSpPr>
            <a:spLocks noGrp="1"/>
          </p:cNvSpPr>
          <p:nvPr>
            <p:ph type="sldNum" sz="quarter" idx="10"/>
          </p:nvPr>
        </p:nvSpPr>
        <p:spPr/>
        <p:txBody>
          <a:bodyPr/>
          <a:lstStyle/>
          <a:p>
            <a:fld id="{92BF8B66-10E3-EC49-BF97-2AC2605A2B39}" type="slidenum">
              <a:rPr lang="en-US" smtClean="0"/>
              <a:t>32</a:t>
            </a:fld>
            <a:endParaRPr lang="en-US"/>
          </a:p>
        </p:txBody>
      </p:sp>
    </p:spTree>
    <p:extLst>
      <p:ext uri="{BB962C8B-B14F-4D97-AF65-F5344CB8AC3E}">
        <p14:creationId xmlns:p14="http://schemas.microsoft.com/office/powerpoint/2010/main" val="1274775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0417C14-6543-C14B-98E2-F4E8E36EC76B}" type="slidenum">
              <a:rPr lang="en-US" smtClean="0"/>
              <a:t>37</a:t>
            </a:fld>
            <a:endParaRPr lang="en-US"/>
          </a:p>
        </p:txBody>
      </p:sp>
    </p:spTree>
    <p:extLst>
      <p:ext uri="{BB962C8B-B14F-4D97-AF65-F5344CB8AC3E}">
        <p14:creationId xmlns:p14="http://schemas.microsoft.com/office/powerpoint/2010/main" val="2170059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(Brazelton, </a:t>
            </a:r>
            <a:r>
              <a:rPr lang="en-US" dirty="0" err="1"/>
              <a:t>Koslowski</a:t>
            </a:r>
            <a:r>
              <a:rPr lang="en-US" dirty="0"/>
              <a:t> &amp; Main, 1974).</a:t>
            </a:r>
          </a:p>
        </p:txBody>
      </p:sp>
      <p:sp>
        <p:nvSpPr>
          <p:cNvPr id="4" name="Slide Number Placeholder 3"/>
          <p:cNvSpPr>
            <a:spLocks noGrp="1"/>
          </p:cNvSpPr>
          <p:nvPr>
            <p:ph type="sldNum" sz="quarter" idx="5"/>
          </p:nvPr>
        </p:nvSpPr>
        <p:spPr/>
        <p:txBody>
          <a:bodyPr/>
          <a:lstStyle/>
          <a:p>
            <a:fld id="{E0417C14-6543-C14B-98E2-F4E8E36EC76B}" type="slidenum">
              <a:rPr lang="en-US" smtClean="0"/>
              <a:t>38</a:t>
            </a:fld>
            <a:endParaRPr lang="en-US"/>
          </a:p>
        </p:txBody>
      </p:sp>
    </p:spTree>
    <p:extLst>
      <p:ext uri="{BB962C8B-B14F-4D97-AF65-F5344CB8AC3E}">
        <p14:creationId xmlns:p14="http://schemas.microsoft.com/office/powerpoint/2010/main" val="2983228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Korn, L. (2013). </a:t>
            </a:r>
            <a:r>
              <a:rPr lang="en-US" sz="1200" i="1" kern="1200" dirty="0">
                <a:solidFill>
                  <a:schemeClr val="tx1"/>
                </a:solidFill>
                <a:effectLst/>
                <a:latin typeface="+mn-lt"/>
                <a:ea typeface="+mn-ea"/>
                <a:cs typeface="+mn-cs"/>
              </a:rPr>
              <a:t>Rhythms of recovery. </a:t>
            </a:r>
            <a:r>
              <a:rPr lang="en-US" sz="1200" kern="1200" dirty="0">
                <a:solidFill>
                  <a:schemeClr val="tx1"/>
                </a:solidFill>
                <a:effectLst/>
                <a:latin typeface="+mn-lt"/>
                <a:ea typeface="+mn-ea"/>
                <a:cs typeface="+mn-cs"/>
              </a:rPr>
              <a:t>New York: New York, Routledge.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0417C14-6543-C14B-98E2-F4E8E36EC76B}" type="slidenum">
              <a:rPr lang="en-US" smtClean="0"/>
              <a:t>39</a:t>
            </a:fld>
            <a:endParaRPr lang="en-US"/>
          </a:p>
        </p:txBody>
      </p:sp>
    </p:spTree>
    <p:extLst>
      <p:ext uri="{BB962C8B-B14F-4D97-AF65-F5344CB8AC3E}">
        <p14:creationId xmlns:p14="http://schemas.microsoft.com/office/powerpoint/2010/main" val="1607864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0417C14-6543-C14B-98E2-F4E8E36EC76B}" type="slidenum">
              <a:rPr lang="en-US" smtClean="0"/>
              <a:t>41</a:t>
            </a:fld>
            <a:endParaRPr lang="en-US"/>
          </a:p>
        </p:txBody>
      </p:sp>
    </p:spTree>
    <p:extLst>
      <p:ext uri="{BB962C8B-B14F-4D97-AF65-F5344CB8AC3E}">
        <p14:creationId xmlns:p14="http://schemas.microsoft.com/office/powerpoint/2010/main" val="4093852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D9408-5ACB-4447-8BE0-B4A3B4058A86}" type="slidenum">
              <a:rPr lang="en-US"/>
              <a:pPr/>
              <a:t>43</a:t>
            </a:fld>
            <a:endParaRPr lang="en-US"/>
          </a:p>
        </p:txBody>
      </p:sp>
      <p:sp>
        <p:nvSpPr>
          <p:cNvPr id="583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83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4001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FE44227-AE17-E544-883A-81BC2A64DF6B}" type="slidenum">
              <a:rPr lang="en-US" sz="1200"/>
              <a:pPr/>
              <a:t>3</a:t>
            </a:fld>
            <a:endParaRPr 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274792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0417C14-6543-C14B-98E2-F4E8E36EC76B}" type="slidenum">
              <a:rPr lang="en-US" smtClean="0"/>
              <a:t>51</a:t>
            </a:fld>
            <a:endParaRPr lang="en-US"/>
          </a:p>
        </p:txBody>
      </p:sp>
    </p:spTree>
    <p:extLst>
      <p:ext uri="{BB962C8B-B14F-4D97-AF65-F5344CB8AC3E}">
        <p14:creationId xmlns:p14="http://schemas.microsoft.com/office/powerpoint/2010/main" val="4148422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Greta</a:t>
            </a:r>
            <a:endParaRPr/>
          </a:p>
        </p:txBody>
      </p:sp>
      <p:sp>
        <p:nvSpPr>
          <p:cNvPr id="345" name="Google Shape;345;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44757F-8638-DF40-A47A-859C4D213E42}" type="slidenum">
              <a:rPr lang="en-US" sz="1200"/>
              <a:pPr/>
              <a:t>5</a:t>
            </a:fld>
            <a:endParaRPr 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11993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CB35E4-AE62-734C-BEE8-12CDF50B9D3F}" type="slidenum">
              <a:rPr lang="en-US" sz="1200"/>
              <a:pPr/>
              <a:t>6</a:t>
            </a:fld>
            <a:endParaRPr lang="en-US" sz="1200"/>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2231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tooltip="Winfried Otto Schumann">
                  <a:extLst>
                    <a:ext uri="{A12FA001-AC4F-418D-AE19-62706E023703}">
                      <ahyp:hlinkClr xmlns:ahyp="http://schemas.microsoft.com/office/drawing/2018/hyperlinkcolor" val="tx"/>
                    </a:ext>
                  </a:extLst>
                </a:hlinkClick>
              </a:rPr>
              <a:t>Winfried Otto Schumann</a:t>
            </a:r>
            <a:r>
              <a:rPr lang="en-US" sz="1200" b="0" i="0" kern="1200" dirty="0">
                <a:solidFill>
                  <a:schemeClr val="tx1"/>
                </a:solidFill>
                <a:effectLst/>
                <a:latin typeface="+mn-lt"/>
                <a:ea typeface="+mn-ea"/>
                <a:cs typeface="+mn-cs"/>
              </a:rPr>
              <a:t> - In 1952–1954 Schumann, together with </a:t>
            </a:r>
            <a:r>
              <a:rPr lang="en-US" sz="1200" b="0" i="0" u="none" strike="noStrike" kern="1200" dirty="0">
                <a:solidFill>
                  <a:schemeClr val="tx1"/>
                </a:solidFill>
                <a:effectLst/>
                <a:latin typeface="+mn-lt"/>
                <a:ea typeface="+mn-ea"/>
                <a:cs typeface="+mn-cs"/>
                <a:hlinkClick r:id="rId4" tooltip="Herbert L. König (page does not exist)">
                  <a:extLst>
                    <a:ext uri="{A12FA001-AC4F-418D-AE19-62706E023703}">
                      <ahyp:hlinkClr xmlns:ahyp="http://schemas.microsoft.com/office/drawing/2018/hyperlinkcolor" val="tx"/>
                    </a:ext>
                  </a:extLst>
                </a:hlinkClick>
              </a:rPr>
              <a:t>H. L. König</a:t>
            </a:r>
            <a:r>
              <a:rPr lang="en-US" sz="1200" b="0" i="0" kern="1200" dirty="0">
                <a:solidFill>
                  <a:schemeClr val="tx1"/>
                </a:solidFill>
                <a:effectLst/>
                <a:latin typeface="+mn-lt"/>
                <a:ea typeface="+mn-ea"/>
                <a:cs typeface="+mn-cs"/>
              </a:rPr>
              <a:t>, attempted to measure the resonant frequencies. However, it was not until measurements made by </a:t>
            </a:r>
            <a:r>
              <a:rPr lang="en-US" sz="1200" b="0" i="0" kern="1200" dirty="0" err="1">
                <a:solidFill>
                  <a:schemeClr val="tx1"/>
                </a:solidFill>
                <a:effectLst/>
                <a:latin typeface="+mn-lt"/>
                <a:ea typeface="+mn-ea"/>
                <a:cs typeface="+mn-cs"/>
              </a:rPr>
              <a:t>Balser</a:t>
            </a:r>
            <a:r>
              <a:rPr lang="en-US" sz="1200" b="0" i="0" kern="1200" dirty="0">
                <a:solidFill>
                  <a:schemeClr val="tx1"/>
                </a:solidFill>
                <a:effectLst/>
                <a:latin typeface="+mn-lt"/>
                <a:ea typeface="+mn-ea"/>
                <a:cs typeface="+mn-cs"/>
              </a:rPr>
              <a:t> and Wagner in 1960–1963</a:t>
            </a:r>
            <a:r>
              <a:rPr lang="en-US" sz="1200" b="0" i="0" u="none" strike="noStrike"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that adequate analysis techniques were available to extract the resonance information from the background noise</a:t>
            </a:r>
            <a:endParaRPr lang="en-US" dirty="0"/>
          </a:p>
        </p:txBody>
      </p:sp>
      <p:sp>
        <p:nvSpPr>
          <p:cNvPr id="4" name="Slide Number Placeholder 3"/>
          <p:cNvSpPr>
            <a:spLocks noGrp="1"/>
          </p:cNvSpPr>
          <p:nvPr>
            <p:ph type="sldNum" sz="quarter" idx="5"/>
          </p:nvPr>
        </p:nvSpPr>
        <p:spPr/>
        <p:txBody>
          <a:bodyPr/>
          <a:lstStyle/>
          <a:p>
            <a:fld id="{E0417C14-6543-C14B-98E2-F4E8E36EC76B}" type="slidenum">
              <a:rPr lang="en-US" smtClean="0"/>
              <a:t>10</a:t>
            </a:fld>
            <a:endParaRPr lang="en-US"/>
          </a:p>
        </p:txBody>
      </p:sp>
    </p:spTree>
    <p:extLst>
      <p:ext uri="{BB962C8B-B14F-4D97-AF65-F5344CB8AC3E}">
        <p14:creationId xmlns:p14="http://schemas.microsoft.com/office/powerpoint/2010/main" val="1267777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9AB9E6-6911-BD45-9A86-4151BE465FFB}" type="slidenum">
              <a:rPr lang="en-US" sz="1200"/>
              <a:pPr/>
              <a:t>11</a:t>
            </a:fld>
            <a:endParaRPr lang="en-US" sz="1200"/>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3044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0417C14-6543-C14B-98E2-F4E8E36EC76B}" type="slidenum">
              <a:rPr lang="en-US" smtClean="0"/>
              <a:t>13</a:t>
            </a:fld>
            <a:endParaRPr lang="en-US"/>
          </a:p>
        </p:txBody>
      </p:sp>
    </p:spTree>
    <p:extLst>
      <p:ext uri="{BB962C8B-B14F-4D97-AF65-F5344CB8AC3E}">
        <p14:creationId xmlns:p14="http://schemas.microsoft.com/office/powerpoint/2010/main" val="3348728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THAT BECOME DISTORTED AFTER A TRAUMATIC EVENT</a:t>
            </a:r>
          </a:p>
        </p:txBody>
      </p:sp>
      <p:sp>
        <p:nvSpPr>
          <p:cNvPr id="4" name="Slide Number Placeholder 3"/>
          <p:cNvSpPr>
            <a:spLocks noGrp="1"/>
          </p:cNvSpPr>
          <p:nvPr>
            <p:ph type="sldNum" sz="quarter" idx="10"/>
          </p:nvPr>
        </p:nvSpPr>
        <p:spPr/>
        <p:txBody>
          <a:bodyPr/>
          <a:lstStyle/>
          <a:p>
            <a:fld id="{92BF8B66-10E3-EC49-BF97-2AC2605A2B39}" type="slidenum">
              <a:rPr lang="en-US" smtClean="0"/>
              <a:t>14</a:t>
            </a:fld>
            <a:endParaRPr lang="en-US"/>
          </a:p>
        </p:txBody>
      </p:sp>
    </p:spTree>
    <p:extLst>
      <p:ext uri="{BB962C8B-B14F-4D97-AF65-F5344CB8AC3E}">
        <p14:creationId xmlns:p14="http://schemas.microsoft.com/office/powerpoint/2010/main" val="1902820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Georgia" charset="0"/>
              </a:rPr>
              <a:t>Burt (1995), who worked </a:t>
            </a:r>
            <a:endParaRPr lang="en-US" dirty="0"/>
          </a:p>
        </p:txBody>
      </p:sp>
      <p:sp>
        <p:nvSpPr>
          <p:cNvPr id="4" name="Slide Number Placeholder 3"/>
          <p:cNvSpPr>
            <a:spLocks noGrp="1"/>
          </p:cNvSpPr>
          <p:nvPr>
            <p:ph type="sldNum" sz="quarter" idx="10"/>
          </p:nvPr>
        </p:nvSpPr>
        <p:spPr/>
        <p:txBody>
          <a:bodyPr/>
          <a:lstStyle/>
          <a:p>
            <a:fld id="{92BF8B66-10E3-EC49-BF97-2AC2605A2B39}" type="slidenum">
              <a:rPr lang="en-US" smtClean="0"/>
              <a:t>20</a:t>
            </a:fld>
            <a:endParaRPr lang="en-US"/>
          </a:p>
        </p:txBody>
      </p:sp>
    </p:spTree>
    <p:extLst>
      <p:ext uri="{BB962C8B-B14F-4D97-AF65-F5344CB8AC3E}">
        <p14:creationId xmlns:p14="http://schemas.microsoft.com/office/powerpoint/2010/main" val="153543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2A2625-B3FE-354C-958A-412EF797FA93}"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9137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2A2625-B3FE-354C-958A-412EF797FA93}"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91B247F-2212-554C-A71D-9649B4FBC74F}" type="slidenum">
              <a:rPr lang="en-US" smtClean="0"/>
              <a:t>‹#›</a:t>
            </a:fld>
            <a:endParaRPr lang="en-US"/>
          </a:p>
        </p:txBody>
      </p:sp>
    </p:spTree>
    <p:extLst>
      <p:ext uri="{BB962C8B-B14F-4D97-AF65-F5344CB8AC3E}">
        <p14:creationId xmlns:p14="http://schemas.microsoft.com/office/powerpoint/2010/main" val="73306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2A2625-B3FE-354C-958A-412EF797FA93}"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91B247F-2212-554C-A71D-9649B4FBC74F}"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9770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02A2625-B3FE-354C-958A-412EF797FA93}"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91B247F-2212-554C-A71D-9649B4FBC74F}" type="slidenum">
              <a:rPr lang="en-US" smtClean="0"/>
              <a:t>‹#›</a:t>
            </a:fld>
            <a:endParaRPr lang="en-US"/>
          </a:p>
        </p:txBody>
      </p:sp>
    </p:spTree>
    <p:extLst>
      <p:ext uri="{BB962C8B-B14F-4D97-AF65-F5344CB8AC3E}">
        <p14:creationId xmlns:p14="http://schemas.microsoft.com/office/powerpoint/2010/main" val="1171019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02A2625-B3FE-354C-958A-412EF797FA93}"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91B247F-2212-554C-A71D-9649B4FBC74F}"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90074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02A2625-B3FE-354C-958A-412EF797FA93}"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91B247F-2212-554C-A71D-9649B4FBC74F}" type="slidenum">
              <a:rPr lang="en-US" smtClean="0"/>
              <a:t>‹#›</a:t>
            </a:fld>
            <a:endParaRPr lang="en-US"/>
          </a:p>
        </p:txBody>
      </p:sp>
    </p:spTree>
    <p:extLst>
      <p:ext uri="{BB962C8B-B14F-4D97-AF65-F5344CB8AC3E}">
        <p14:creationId xmlns:p14="http://schemas.microsoft.com/office/powerpoint/2010/main" val="1683273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2A2625-B3FE-354C-958A-412EF797FA93}"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1B247F-2212-554C-A71D-9649B4FBC74F}" type="slidenum">
              <a:rPr lang="en-US" smtClean="0"/>
              <a:t>‹#›</a:t>
            </a:fld>
            <a:endParaRPr lang="en-US"/>
          </a:p>
        </p:txBody>
      </p:sp>
    </p:spTree>
    <p:extLst>
      <p:ext uri="{BB962C8B-B14F-4D97-AF65-F5344CB8AC3E}">
        <p14:creationId xmlns:p14="http://schemas.microsoft.com/office/powerpoint/2010/main" val="1978909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2A2625-B3FE-354C-958A-412EF797FA93}"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1B247F-2212-554C-A71D-9649B4FBC74F}" type="slidenum">
              <a:rPr lang="en-US" smtClean="0"/>
              <a:t>‹#›</a:t>
            </a:fld>
            <a:endParaRPr lang="en-US"/>
          </a:p>
        </p:txBody>
      </p:sp>
    </p:spTree>
    <p:extLst>
      <p:ext uri="{BB962C8B-B14F-4D97-AF65-F5344CB8AC3E}">
        <p14:creationId xmlns:p14="http://schemas.microsoft.com/office/powerpoint/2010/main" val="1460019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2A2625-B3FE-354C-958A-412EF797FA93}"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1B247F-2212-554C-A71D-9649B4FBC74F}" type="slidenum">
              <a:rPr lang="en-US" smtClean="0"/>
              <a:t>‹#›</a:t>
            </a:fld>
            <a:endParaRPr lang="en-US"/>
          </a:p>
        </p:txBody>
      </p:sp>
    </p:spTree>
    <p:extLst>
      <p:ext uri="{BB962C8B-B14F-4D97-AF65-F5344CB8AC3E}">
        <p14:creationId xmlns:p14="http://schemas.microsoft.com/office/powerpoint/2010/main" val="860079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2A2625-B3FE-354C-958A-412EF797FA93}"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91B247F-2212-554C-A71D-9649B4FBC74F}" type="slidenum">
              <a:rPr lang="en-US" smtClean="0"/>
              <a:t>‹#›</a:t>
            </a:fld>
            <a:endParaRPr lang="en-US"/>
          </a:p>
        </p:txBody>
      </p:sp>
    </p:spTree>
    <p:extLst>
      <p:ext uri="{BB962C8B-B14F-4D97-AF65-F5344CB8AC3E}">
        <p14:creationId xmlns:p14="http://schemas.microsoft.com/office/powerpoint/2010/main" val="644770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2A2625-B3FE-354C-958A-412EF797FA93}"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891B247F-2212-554C-A71D-9649B4FBC74F}" type="slidenum">
              <a:rPr lang="en-US" smtClean="0"/>
              <a:t>‹#›</a:t>
            </a:fld>
            <a:endParaRPr lang="en-US"/>
          </a:p>
        </p:txBody>
      </p:sp>
    </p:spTree>
    <p:extLst>
      <p:ext uri="{BB962C8B-B14F-4D97-AF65-F5344CB8AC3E}">
        <p14:creationId xmlns:p14="http://schemas.microsoft.com/office/powerpoint/2010/main" val="4566048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2A2625-B3FE-354C-958A-412EF797FA93}"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891B247F-2212-554C-A71D-9649B4FBC74F}" type="slidenum">
              <a:rPr lang="en-US" smtClean="0"/>
              <a:t>‹#›</a:t>
            </a:fld>
            <a:endParaRPr lang="en-US"/>
          </a:p>
        </p:txBody>
      </p:sp>
    </p:spTree>
    <p:extLst>
      <p:ext uri="{BB962C8B-B14F-4D97-AF65-F5344CB8AC3E}">
        <p14:creationId xmlns:p14="http://schemas.microsoft.com/office/powerpoint/2010/main" val="119909700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2A2625-B3FE-354C-958A-412EF797FA93}"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91B247F-2212-554C-A71D-9649B4FBC74F}" type="slidenum">
              <a:rPr lang="en-US" smtClean="0"/>
              <a:t>‹#›</a:t>
            </a:fld>
            <a:endParaRPr lang="en-US"/>
          </a:p>
        </p:txBody>
      </p:sp>
    </p:spTree>
    <p:extLst>
      <p:ext uri="{BB962C8B-B14F-4D97-AF65-F5344CB8AC3E}">
        <p14:creationId xmlns:p14="http://schemas.microsoft.com/office/powerpoint/2010/main" val="123687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2A2625-B3FE-354C-958A-412EF797FA93}"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91B247F-2212-554C-A71D-9649B4FBC74F}" type="slidenum">
              <a:rPr lang="en-US" smtClean="0"/>
              <a:t>‹#›</a:t>
            </a:fld>
            <a:endParaRPr lang="en-US"/>
          </a:p>
        </p:txBody>
      </p:sp>
    </p:spTree>
    <p:extLst>
      <p:ext uri="{BB962C8B-B14F-4D97-AF65-F5344CB8AC3E}">
        <p14:creationId xmlns:p14="http://schemas.microsoft.com/office/powerpoint/2010/main" val="432521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2A2625-B3FE-354C-958A-412EF797FA93}"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91B247F-2212-554C-A71D-9649B4FBC74F}" type="slidenum">
              <a:rPr lang="en-US" smtClean="0"/>
              <a:t>‹#›</a:t>
            </a:fld>
            <a:endParaRPr lang="en-US"/>
          </a:p>
        </p:txBody>
      </p:sp>
    </p:spTree>
    <p:extLst>
      <p:ext uri="{BB962C8B-B14F-4D97-AF65-F5344CB8AC3E}">
        <p14:creationId xmlns:p14="http://schemas.microsoft.com/office/powerpoint/2010/main" val="15663817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2A2625-B3FE-354C-958A-412EF797FA93}"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91B247F-2212-554C-A71D-9649B4FBC74F}" type="slidenum">
              <a:rPr lang="en-US" smtClean="0"/>
              <a:t>‹#›</a:t>
            </a:fld>
            <a:endParaRPr lang="en-US"/>
          </a:p>
        </p:txBody>
      </p:sp>
    </p:spTree>
    <p:extLst>
      <p:ext uri="{BB962C8B-B14F-4D97-AF65-F5344CB8AC3E}">
        <p14:creationId xmlns:p14="http://schemas.microsoft.com/office/powerpoint/2010/main" val="1950373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D02A2625-B3FE-354C-958A-412EF797FA93}" type="datetimeFigureOut">
              <a:rPr lang="en-US" smtClean="0"/>
              <a:t>12/8/2021</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891B247F-2212-554C-A71D-9649B4FBC74F}" type="slidenum">
              <a:rPr lang="en-US" smtClean="0"/>
              <a:t>‹#›</a:t>
            </a:fld>
            <a:endParaRPr lang="en-US"/>
          </a:p>
        </p:txBody>
      </p:sp>
    </p:spTree>
    <p:extLst>
      <p:ext uri="{BB962C8B-B14F-4D97-AF65-F5344CB8AC3E}">
        <p14:creationId xmlns:p14="http://schemas.microsoft.com/office/powerpoint/2010/main" val="583973309"/>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ETQHHQpAdY4?feature=oembe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iIc6GB_WQAk?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slideLayout" Target="../slideLayouts/slideLayout2.xml"/><Relationship Id="rId3" Type="http://schemas.microsoft.com/office/2007/relationships/media" Target="../media/media2.m4a"/><Relationship Id="rId7" Type="http://schemas.microsoft.com/office/2007/relationships/media" Target="../media/media4.m4a"/><Relationship Id="rId12" Type="http://schemas.openxmlformats.org/officeDocument/2006/relationships/audio" Target="../media/media6.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p"/><Relationship Id="rId11" Type="http://schemas.microsoft.com/office/2007/relationships/media" Target="../media/media6.m4a"/><Relationship Id="rId5" Type="http://schemas.microsoft.com/office/2007/relationships/media" Target="../media/media3.m4p"/><Relationship Id="rId10" Type="http://schemas.openxmlformats.org/officeDocument/2006/relationships/audio" Target="../media/media5.m4a"/><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yellowbrickprogram.com/papers/right-brain-affect-regulation-an-essential-mechanism-of-development-trauma-dissociation-and-psychotherapy/"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2415" y="-877329"/>
            <a:ext cx="6591985" cy="7278130"/>
          </a:xfrm>
        </p:spPr>
        <p:txBody>
          <a:bodyPr>
            <a:noAutofit/>
          </a:bodyPr>
          <a:lstStyle/>
          <a:p>
            <a:pPr marL="0" indent="0" algn="ctr">
              <a:buNone/>
            </a:pPr>
            <a:endParaRPr lang="en-US" sz="4800" b="1" u="sng" dirty="0">
              <a:solidFill>
                <a:srgbClr val="002060"/>
              </a:solidFill>
            </a:endParaRPr>
          </a:p>
          <a:p>
            <a:pPr marL="0" indent="0" algn="ctr">
              <a:buNone/>
            </a:pPr>
            <a:endParaRPr lang="en-US" sz="4800" b="1" u="sng" dirty="0">
              <a:solidFill>
                <a:srgbClr val="002060"/>
              </a:solidFill>
            </a:endParaRPr>
          </a:p>
          <a:p>
            <a:pPr marL="0" indent="0" algn="ctr">
              <a:buNone/>
            </a:pPr>
            <a:r>
              <a:rPr lang="en-US" sz="4800" b="1" u="sng" dirty="0">
                <a:solidFill>
                  <a:srgbClr val="002060"/>
                </a:solidFill>
              </a:rPr>
              <a:t>Rhythmic Attunement</a:t>
            </a:r>
          </a:p>
          <a:p>
            <a:pPr marL="0" indent="0" algn="ctr">
              <a:buNone/>
            </a:pPr>
            <a:r>
              <a:rPr lang="ja-JP" altLang="en-US" sz="2400" b="1" u="sng" dirty="0">
                <a:solidFill>
                  <a:srgbClr val="002060"/>
                </a:solidFill>
                <a:latin typeface="ＭＳ Ｐゴシック" panose="020B0600070205080204" pitchFamily="50" charset="-128"/>
                <a:ea typeface="ＭＳ Ｐゴシック" panose="020B0600070205080204" pitchFamily="50" charset="-128"/>
              </a:rPr>
              <a:t>リズムのアチューンメント</a:t>
            </a:r>
            <a:r>
              <a:rPr lang="en-US" sz="2400" b="1" u="sng" dirty="0">
                <a:solidFill>
                  <a:srgbClr val="002060"/>
                </a:solidFill>
                <a:latin typeface="ＭＳ Ｐゴシック" panose="020B0600070205080204" pitchFamily="50" charset="-128"/>
                <a:ea typeface="ＭＳ Ｐゴシック" panose="020B0600070205080204" pitchFamily="50" charset="-128"/>
              </a:rPr>
              <a:t> </a:t>
            </a:r>
            <a:endParaRPr lang="en-US" sz="2400" b="1" dirty="0">
              <a:solidFill>
                <a:srgbClr val="002060"/>
              </a:solidFill>
              <a:latin typeface="ＭＳ Ｐゴシック" panose="020B0600070205080204" pitchFamily="50" charset="-128"/>
              <a:ea typeface="ＭＳ Ｐゴシック" panose="020B0600070205080204" pitchFamily="50" charset="-128"/>
            </a:endParaRPr>
          </a:p>
          <a:p>
            <a:pPr marL="0" indent="0" algn="ctr">
              <a:buNone/>
            </a:pPr>
            <a:r>
              <a:rPr lang="en-US" sz="4800" b="1" dirty="0">
                <a:solidFill>
                  <a:srgbClr val="002060"/>
                </a:solidFill>
              </a:rPr>
              <a:t>Attachment </a:t>
            </a:r>
          </a:p>
          <a:p>
            <a:pPr marL="0" indent="0" algn="ctr">
              <a:buNone/>
            </a:pPr>
            <a:r>
              <a:rPr lang="en-US" sz="4800" b="1" dirty="0">
                <a:solidFill>
                  <a:srgbClr val="002060"/>
                </a:solidFill>
              </a:rPr>
              <a:t>and </a:t>
            </a:r>
          </a:p>
          <a:p>
            <a:pPr marL="0" indent="0" algn="ctr">
              <a:buNone/>
            </a:pPr>
            <a:r>
              <a:rPr lang="en-US" sz="4800" b="1" dirty="0">
                <a:solidFill>
                  <a:srgbClr val="002060"/>
                </a:solidFill>
              </a:rPr>
              <a:t>Interpersonal Neurobiology</a:t>
            </a:r>
          </a:p>
          <a:p>
            <a:pPr marL="0" indent="0" algn="ctr">
              <a:buNone/>
            </a:pPr>
            <a:r>
              <a:rPr lang="ja-JP" altLang="en-US" sz="2400" b="1" dirty="0">
                <a:solidFill>
                  <a:srgbClr val="002060"/>
                </a:solidFill>
                <a:latin typeface="ＭＳ Ｐゴシック" panose="020B0600070205080204" pitchFamily="50" charset="-128"/>
                <a:ea typeface="ＭＳ Ｐゴシック" panose="020B0600070205080204" pitchFamily="50" charset="-128"/>
              </a:rPr>
              <a:t>愛着と対人神経生物学</a:t>
            </a:r>
            <a:endParaRPr lang="en-US" sz="2400" dirty="0">
              <a:solidFill>
                <a:srgbClr val="00206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4053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24" y="196727"/>
            <a:ext cx="6589199" cy="750051"/>
          </a:xfrm>
        </p:spPr>
        <p:txBody>
          <a:bodyPr>
            <a:normAutofit fontScale="90000"/>
          </a:bodyPr>
          <a:lstStyle/>
          <a:p>
            <a:r>
              <a:rPr lang="en-US" sz="2800" dirty="0"/>
              <a:t>Schumann’s Resonance</a:t>
            </a:r>
            <a:br>
              <a:rPr lang="en-US" sz="2800" dirty="0"/>
            </a:br>
            <a:r>
              <a:rPr lang="ja-JP" altLang="en-US" sz="2800" dirty="0">
                <a:ea typeface="ＭＳ Ｐゴシック" panose="020B0600070205080204" pitchFamily="50" charset="-128"/>
              </a:rPr>
              <a:t>シューマン共鳴</a:t>
            </a:r>
            <a:endParaRPr lang="en-US" sz="2800" dirty="0">
              <a:ea typeface="ＭＳ Ｐゴシック" panose="020B0600070205080204" pitchFamily="50" charset="-128"/>
            </a:endParaRPr>
          </a:p>
        </p:txBody>
      </p:sp>
      <p:sp>
        <p:nvSpPr>
          <p:cNvPr id="3" name="Content Placeholder 2"/>
          <p:cNvSpPr>
            <a:spLocks noGrp="1"/>
          </p:cNvSpPr>
          <p:nvPr>
            <p:ph idx="1"/>
          </p:nvPr>
        </p:nvSpPr>
        <p:spPr>
          <a:xfrm>
            <a:off x="1942415" y="1113183"/>
            <a:ext cx="6963046" cy="5548090"/>
          </a:xfrm>
        </p:spPr>
        <p:txBody>
          <a:bodyPr>
            <a:normAutofit lnSpcReduction="10000"/>
          </a:bodyPr>
          <a:lstStyle/>
          <a:p>
            <a:r>
              <a:rPr lang="en-US" sz="2000" dirty="0"/>
              <a:t>As vibrating beings we are also in a vibrational resonance with the earth’s vibrational </a:t>
            </a:r>
            <a:r>
              <a:rPr lang="en-US" sz="2000" u="sng" dirty="0"/>
              <a:t>rhythm</a:t>
            </a:r>
            <a:r>
              <a:rPr lang="en-US" sz="2000" dirty="0"/>
              <a:t> called the Schumann’s resonance, which is an extremely low frequency portion of the earth’s electromagnetic field spectrum that is measured to be 5 to 20 Hz (Polk, 1983). </a:t>
            </a:r>
          </a:p>
          <a:p>
            <a:pPr marL="0" indent="0">
              <a:buNone/>
            </a:pPr>
            <a:r>
              <a:rPr lang="ja-JP" altLang="en-US" sz="2000" b="1" dirty="0">
                <a:latin typeface="+mn-ea"/>
              </a:rPr>
              <a:t>　　　　　　　</a:t>
            </a:r>
            <a:endParaRPr lang="en-US" altLang="ja-JP" sz="2000" b="1" dirty="0">
              <a:latin typeface="+mn-ea"/>
            </a:endParaRPr>
          </a:p>
          <a:p>
            <a:pPr marL="0" indent="0">
              <a:buNone/>
            </a:pPr>
            <a:r>
              <a:rPr lang="en-US" altLang="ja-JP" sz="2000" b="1" dirty="0">
                <a:latin typeface="+mn-ea"/>
              </a:rPr>
              <a:t>			</a:t>
            </a:r>
            <a:r>
              <a:rPr lang="ja-JP" altLang="en-US" sz="2000" b="1" dirty="0">
                <a:latin typeface="+mn-ea"/>
              </a:rPr>
              <a:t>　 振動が始まると、私たちも、シューマン</a:t>
            </a:r>
            <a:endParaRPr lang="en-US" altLang="ja-JP" sz="2000" b="1" dirty="0">
              <a:latin typeface="+mn-ea"/>
            </a:endParaRPr>
          </a:p>
          <a:p>
            <a:pPr marL="0" indent="0">
              <a:buNone/>
            </a:pPr>
            <a:r>
              <a:rPr lang="ja-JP" altLang="en-US" sz="2000" b="1" dirty="0">
                <a:latin typeface="+mn-ea"/>
              </a:rPr>
              <a:t>　　　　　　　共鳴と呼ばれる、地球の振動リズムと共鳴</a:t>
            </a:r>
            <a:endParaRPr lang="en-US" altLang="ja-JP" sz="2000" b="1" dirty="0">
              <a:latin typeface="+mn-ea"/>
            </a:endParaRPr>
          </a:p>
          <a:p>
            <a:pPr marL="0" indent="0">
              <a:buNone/>
            </a:pPr>
            <a:r>
              <a:rPr lang="ja-JP" altLang="en-US" sz="2000" b="1" dirty="0">
                <a:latin typeface="+mn-ea"/>
              </a:rPr>
              <a:t>　　　　　　　します。シューマン共鳴は、地球の電磁界</a:t>
            </a:r>
            <a:endParaRPr lang="en-US" altLang="ja-JP" sz="2000" b="1" dirty="0">
              <a:latin typeface="+mn-ea"/>
            </a:endParaRPr>
          </a:p>
          <a:p>
            <a:pPr marL="0" indent="0">
              <a:buNone/>
            </a:pPr>
            <a:r>
              <a:rPr lang="ja-JP" altLang="en-US" sz="2000" b="1" dirty="0">
                <a:latin typeface="+mn-ea"/>
              </a:rPr>
              <a:t>　　　　　　　スペクトルの中でも極度に低周波であり、</a:t>
            </a:r>
            <a:endParaRPr lang="en-US" altLang="ja-JP" sz="2000" b="1" dirty="0">
              <a:latin typeface="+mn-ea"/>
            </a:endParaRPr>
          </a:p>
          <a:p>
            <a:pPr marL="0" indent="0">
              <a:buNone/>
            </a:pPr>
            <a:r>
              <a:rPr lang="ja-JP" altLang="en-US" sz="2000" b="1" dirty="0">
                <a:latin typeface="+mn-ea"/>
              </a:rPr>
              <a:t>　　　　　　　</a:t>
            </a:r>
            <a:r>
              <a:rPr lang="en-US" altLang="ja-JP" sz="2000" b="1" dirty="0">
                <a:latin typeface="+mn-ea"/>
              </a:rPr>
              <a:t>5〜20</a:t>
            </a:r>
            <a:r>
              <a:rPr lang="ja-JP" altLang="en-US" sz="2000" b="1" dirty="0">
                <a:latin typeface="+mn-ea"/>
              </a:rPr>
              <a:t>ヘルツと測定されています。</a:t>
            </a:r>
            <a:br>
              <a:rPr lang="en-US" altLang="ja-JP" sz="2000" b="1" dirty="0">
                <a:latin typeface="+mn-ea"/>
              </a:rPr>
            </a:br>
            <a:r>
              <a:rPr lang="ja-JP" altLang="en-US" sz="2000" b="1" dirty="0">
                <a:latin typeface="+mn-ea"/>
              </a:rPr>
              <a:t>　　　　　　　　　　　　　　　　　（ポーク、</a:t>
            </a:r>
            <a:r>
              <a:rPr lang="en-US" altLang="ja-JP" sz="2000" b="1" dirty="0">
                <a:latin typeface="+mn-ea"/>
              </a:rPr>
              <a:t>1983</a:t>
            </a:r>
            <a:r>
              <a:rPr lang="ja-JP" altLang="en-US" sz="2000" b="1" dirty="0">
                <a:latin typeface="+mn-ea"/>
              </a:rPr>
              <a:t>年）</a:t>
            </a:r>
            <a:endParaRPr lang="en-US" altLang="ja-JP" sz="2000" b="1" dirty="0">
              <a:latin typeface="+mn-ea"/>
            </a:endParaRPr>
          </a:p>
          <a:p>
            <a:pPr marL="0" indent="0" algn="r">
              <a:buNone/>
            </a:pPr>
            <a:r>
              <a:rPr lang="ja-JP" altLang="en-US" sz="2000" b="1" dirty="0">
                <a:latin typeface="+mn-ea"/>
              </a:rPr>
              <a:t>左図：電離層</a:t>
            </a:r>
            <a:endParaRPr lang="en-US" altLang="ja-JP" sz="2000" b="1" dirty="0">
              <a:latin typeface="+mn-ea"/>
            </a:endParaRPr>
          </a:p>
          <a:p>
            <a:pPr marL="0" indent="0" algn="r">
              <a:buNone/>
            </a:pPr>
            <a:r>
              <a:rPr lang="ja-JP" altLang="en-US" sz="2000" b="1" dirty="0">
                <a:latin typeface="+mn-ea"/>
              </a:rPr>
              <a:t>シューマン波</a:t>
            </a:r>
            <a:endParaRPr lang="en-US" altLang="ja-JP" sz="2000" b="1" dirty="0">
              <a:latin typeface="+mn-ea"/>
            </a:endParaRPr>
          </a:p>
          <a:p>
            <a:endParaRPr lang="en-US" sz="2000" dirty="0"/>
          </a:p>
          <a:p>
            <a:endParaRPr lang="en-US" dirty="0"/>
          </a:p>
        </p:txBody>
      </p:sp>
      <p:pic>
        <p:nvPicPr>
          <p:cNvPr id="4" name="Picture 3" descr="Schumann Resonanc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 y="3069113"/>
            <a:ext cx="5665304" cy="7184320"/>
          </a:xfrm>
          <a:prstGeom prst="rect">
            <a:avLst/>
          </a:prstGeom>
        </p:spPr>
      </p:pic>
    </p:spTree>
    <p:extLst>
      <p:ext uri="{BB962C8B-B14F-4D97-AF65-F5344CB8AC3E}">
        <p14:creationId xmlns:p14="http://schemas.microsoft.com/office/powerpoint/2010/main" val="367344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AutoShape 2"/>
          <p:cNvSpPr>
            <a:spLocks noGrp="1" noChangeArrowheads="1"/>
          </p:cNvSpPr>
          <p:nvPr>
            <p:ph type="title"/>
          </p:nvPr>
        </p:nvSpPr>
        <p:spPr>
          <a:xfrm>
            <a:off x="1709530" y="286180"/>
            <a:ext cx="6157069" cy="1280890"/>
          </a:xfrm>
        </p:spPr>
        <p:txBody>
          <a:bodyPr/>
          <a:lstStyle/>
          <a:p>
            <a:pPr eaLnBrk="1" hangingPunct="1"/>
            <a:r>
              <a:rPr lang="en-US" dirty="0">
                <a:latin typeface="Calibri" charset="0"/>
              </a:rPr>
              <a:t>Rhythm</a:t>
            </a:r>
            <a:r>
              <a:rPr lang="ja-JP" altLang="en-US" dirty="0">
                <a:latin typeface="Calibri" charset="0"/>
              </a:rPr>
              <a:t>　</a:t>
            </a:r>
            <a:r>
              <a:rPr lang="ja-JP" altLang="en-US" sz="2400" b="1" dirty="0">
                <a:latin typeface="Calibri" charset="0"/>
                <a:ea typeface="ＭＳ Ｐゴシック" panose="020B0600070205080204" pitchFamily="50" charset="-128"/>
              </a:rPr>
              <a:t>リズム</a:t>
            </a:r>
            <a:endParaRPr lang="en-US" sz="2400" b="1" dirty="0">
              <a:latin typeface="Calibri" charset="0"/>
              <a:ea typeface="ＭＳ Ｐゴシック" panose="020B0600070205080204" pitchFamily="50" charset="-128"/>
            </a:endParaRPr>
          </a:p>
        </p:txBody>
      </p:sp>
      <p:sp>
        <p:nvSpPr>
          <p:cNvPr id="214018" name="Rectangle 3"/>
          <p:cNvSpPr>
            <a:spLocks noGrp="1" noChangeArrowheads="1"/>
          </p:cNvSpPr>
          <p:nvPr>
            <p:ph idx="1"/>
          </p:nvPr>
        </p:nvSpPr>
        <p:spPr>
          <a:xfrm>
            <a:off x="1431999" y="1408043"/>
            <a:ext cx="7321062" cy="5827643"/>
          </a:xfrm>
        </p:spPr>
        <p:txBody>
          <a:bodyPr>
            <a:normAutofit fontScale="77500" lnSpcReduction="20000"/>
          </a:bodyPr>
          <a:lstStyle/>
          <a:p>
            <a:pPr eaLnBrk="1" hangingPunct="1">
              <a:lnSpc>
                <a:spcPct val="150000"/>
              </a:lnSpc>
            </a:pPr>
            <a:r>
              <a:rPr lang="en-US" sz="3600" dirty="0">
                <a:latin typeface="Calibri" charset="0"/>
              </a:rPr>
              <a:t>The human being needs to establish a </a:t>
            </a:r>
            <a:r>
              <a:rPr lang="en-US" sz="3600" dirty="0">
                <a:solidFill>
                  <a:srgbClr val="FF0000"/>
                </a:solidFill>
                <a:latin typeface="Calibri" charset="0"/>
              </a:rPr>
              <a:t>rhythm between excitement and relaxation </a:t>
            </a:r>
            <a:r>
              <a:rPr lang="en-US" sz="3600" dirty="0">
                <a:latin typeface="Calibri" charset="0"/>
              </a:rPr>
              <a:t>to maintain physical, mental and spiritual health. (Tillman) </a:t>
            </a:r>
          </a:p>
          <a:p>
            <a:pPr marL="0" indent="0">
              <a:lnSpc>
                <a:spcPct val="150000"/>
              </a:lnSpc>
              <a:buNone/>
            </a:pPr>
            <a:r>
              <a:rPr lang="ja-JP" altLang="en-US" sz="3600" b="1" dirty="0">
                <a:latin typeface="ＭＳ Ｐゴシック" panose="020B0600070205080204" pitchFamily="50" charset="-128"/>
                <a:ea typeface="ＭＳ Ｐゴシック" panose="020B0600070205080204" pitchFamily="50" charset="-128"/>
                <a:cs typeface="+mj-cs"/>
                <a:sym typeface="Helvetica"/>
              </a:rPr>
              <a:t>　人間は、身体の健康、メンタルヘルス、</a:t>
            </a:r>
            <a:br>
              <a:rPr lang="en-US" altLang="ja-JP" sz="3600" b="1" dirty="0">
                <a:latin typeface="ＭＳ Ｐゴシック" panose="020B0600070205080204" pitchFamily="50" charset="-128"/>
                <a:ea typeface="ＭＳ Ｐゴシック" panose="020B0600070205080204" pitchFamily="50" charset="-128"/>
                <a:cs typeface="+mj-cs"/>
                <a:sym typeface="Helvetica"/>
              </a:rPr>
            </a:br>
            <a:r>
              <a:rPr lang="ja-JP" altLang="en-US" sz="3600" b="1" dirty="0">
                <a:latin typeface="ＭＳ Ｐゴシック" panose="020B0600070205080204" pitchFamily="50" charset="-128"/>
                <a:ea typeface="ＭＳ Ｐゴシック" panose="020B0600070205080204" pitchFamily="50" charset="-128"/>
                <a:cs typeface="+mj-cs"/>
                <a:sym typeface="Helvetica"/>
              </a:rPr>
              <a:t>　精神的な癒しを維持するために、興奮と</a:t>
            </a:r>
            <a:br>
              <a:rPr lang="en-US" altLang="ja-JP" sz="3600" b="1" dirty="0">
                <a:latin typeface="ＭＳ Ｐゴシック" panose="020B0600070205080204" pitchFamily="50" charset="-128"/>
                <a:ea typeface="ＭＳ Ｐゴシック" panose="020B0600070205080204" pitchFamily="50" charset="-128"/>
                <a:cs typeface="+mj-cs"/>
                <a:sym typeface="Helvetica"/>
              </a:rPr>
            </a:br>
            <a:r>
              <a:rPr lang="ja-JP" altLang="en-US" sz="3600" b="1" dirty="0">
                <a:latin typeface="ＭＳ Ｐゴシック" panose="020B0600070205080204" pitchFamily="50" charset="-128"/>
                <a:ea typeface="ＭＳ Ｐゴシック" panose="020B0600070205080204" pitchFamily="50" charset="-128"/>
                <a:cs typeface="+mj-cs"/>
                <a:sym typeface="Helvetica"/>
              </a:rPr>
              <a:t>　リラクゼーションとの間にリズムを</a:t>
            </a:r>
            <a:br>
              <a:rPr lang="en-US" altLang="ja-JP" sz="3600" b="1" dirty="0">
                <a:latin typeface="ＭＳ Ｐゴシック" panose="020B0600070205080204" pitchFamily="50" charset="-128"/>
                <a:ea typeface="ＭＳ Ｐゴシック" panose="020B0600070205080204" pitchFamily="50" charset="-128"/>
                <a:cs typeface="+mj-cs"/>
                <a:sym typeface="Helvetica"/>
              </a:rPr>
            </a:br>
            <a:r>
              <a:rPr lang="ja-JP" altLang="en-US" sz="3600" b="1" dirty="0">
                <a:latin typeface="ＭＳ Ｐゴシック" panose="020B0600070205080204" pitchFamily="50" charset="-128"/>
                <a:ea typeface="ＭＳ Ｐゴシック" panose="020B0600070205080204" pitchFamily="50" charset="-128"/>
                <a:cs typeface="+mj-cs"/>
                <a:sym typeface="Helvetica"/>
              </a:rPr>
              <a:t>　確立する必要があります。</a:t>
            </a:r>
            <a:br>
              <a:rPr lang="ja-JP" altLang="en-US" sz="3600" b="1" dirty="0">
                <a:latin typeface="ＭＳ Ｐゴシック" panose="020B0600070205080204" pitchFamily="50" charset="-128"/>
                <a:ea typeface="ＭＳ Ｐゴシック" panose="020B0600070205080204" pitchFamily="50" charset="-128"/>
                <a:cs typeface="+mj-cs"/>
                <a:sym typeface="Helvetica"/>
              </a:rPr>
            </a:br>
            <a:r>
              <a:rPr lang="ja-JP" altLang="en-US" sz="3600" b="1" dirty="0">
                <a:latin typeface="ＭＳ Ｐゴシック" panose="020B0600070205080204" pitchFamily="50" charset="-128"/>
                <a:ea typeface="ＭＳ Ｐゴシック" panose="020B0600070205080204" pitchFamily="50" charset="-128"/>
                <a:cs typeface="+mj-cs"/>
                <a:sym typeface="Helvetica"/>
              </a:rPr>
              <a:t>　　　　　　　　　　　　　　　（ティルマン）</a:t>
            </a:r>
            <a:br>
              <a:rPr lang="ja-JP" altLang="en-US" sz="3600" b="1" dirty="0">
                <a:latin typeface="+mj-lt"/>
                <a:ea typeface="+mj-ea"/>
                <a:cs typeface="+mj-cs"/>
                <a:sym typeface="Helvetica"/>
              </a:rPr>
            </a:br>
            <a:endParaRPr lang="ja-JP" altLang="en-US" sz="3600" dirty="0"/>
          </a:p>
          <a:p>
            <a:pPr eaLnBrk="1" hangingPunct="1">
              <a:lnSpc>
                <a:spcPct val="150000"/>
              </a:lnSpc>
            </a:pPr>
            <a:endParaRPr lang="en-US" sz="3600" dirty="0">
              <a:latin typeface="Calibri"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366" y="147307"/>
            <a:ext cx="6589199" cy="1280890"/>
          </a:xfrm>
        </p:spPr>
        <p:txBody>
          <a:bodyPr/>
          <a:lstStyle/>
          <a:p>
            <a:r>
              <a:rPr lang="en-US" dirty="0"/>
              <a:t>Rhythm &amp; Expressive Arts</a:t>
            </a:r>
            <a:br>
              <a:rPr lang="en-US" dirty="0"/>
            </a:br>
            <a:r>
              <a:rPr lang="ja-JP" altLang="en-US" sz="2400" b="1" dirty="0">
                <a:latin typeface="ＭＳ Ｐゴシック" panose="020B0600070205080204" pitchFamily="50" charset="-128"/>
                <a:ea typeface="ＭＳ Ｐゴシック" panose="020B0600070205080204" pitchFamily="50" charset="-128"/>
              </a:rPr>
              <a:t>リズムと表現アーツ</a:t>
            </a:r>
            <a:endParaRPr lang="en-US" sz="2400" b="1"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a:xfrm>
            <a:off x="1808923" y="1262270"/>
            <a:ext cx="7335078" cy="5456582"/>
          </a:xfrm>
        </p:spPr>
        <p:txBody>
          <a:bodyPr>
            <a:normAutofit/>
          </a:bodyPr>
          <a:lstStyle/>
          <a:p>
            <a:r>
              <a:rPr lang="en-US" sz="2800" dirty="0"/>
              <a:t>In Expressive Arts rhythm is most often thought of as musical sounds and silences, the steps of a dance, or the meter of spoken language and poetry.</a:t>
            </a:r>
          </a:p>
          <a:p>
            <a:pPr marL="0" indent="0">
              <a:buNone/>
            </a:pPr>
            <a:r>
              <a:rPr lang="ja-JP" altLang="en-US" sz="3100" dirty="0">
                <a:latin typeface="ＭＳ Ｐゴシック" panose="020B0600070205080204" pitchFamily="50" charset="-128"/>
                <a:ea typeface="ＭＳ Ｐゴシック" panose="020B0600070205080204" pitchFamily="50" charset="-128"/>
              </a:rPr>
              <a:t>　</a:t>
            </a:r>
            <a:r>
              <a:rPr lang="ja-JP" altLang="en-US" sz="2400" b="1" dirty="0">
                <a:latin typeface="ＭＳ Ｐゴシック" panose="020B0600070205080204" pitchFamily="50" charset="-128"/>
                <a:ea typeface="ＭＳ Ｐゴシック" panose="020B0600070205080204" pitchFamily="50" charset="-128"/>
              </a:rPr>
              <a:t>表現アーツでは、リズムは、音楽的な音と静寂、</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　ダンスのステップ、あるいは、話し言葉や詩の韻律</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　のことだと、よく思われています。</a:t>
            </a:r>
          </a:p>
          <a:p>
            <a:r>
              <a:rPr lang="en-US" sz="2400" dirty="0"/>
              <a:t>However rhythm can also be found in dramatic enactment, and visual art.</a:t>
            </a:r>
          </a:p>
          <a:p>
            <a:pPr marL="0" indent="0">
              <a:buNone/>
            </a:pPr>
            <a:r>
              <a:rPr lang="en-US" altLang="ja-JP" sz="2400" dirty="0">
                <a:latin typeface="ＭＳ Ｐゴシック" panose="020B0600070205080204" pitchFamily="50" charset="-128"/>
                <a:ea typeface="ＭＳ Ｐゴシック" panose="020B0600070205080204" pitchFamily="50" charset="-128"/>
              </a:rPr>
              <a:t>	</a:t>
            </a:r>
            <a:r>
              <a:rPr lang="ja-JP" altLang="en-US" sz="2400" b="1" dirty="0">
                <a:latin typeface="ＭＳ Ｐゴシック" panose="020B0600070205080204" pitchFamily="50" charset="-128"/>
                <a:ea typeface="ＭＳ Ｐゴシック" panose="020B0600070205080204" pitchFamily="50" charset="-128"/>
              </a:rPr>
              <a:t>でも、リズムというものは、劇の配役やビジュアル</a:t>
            </a:r>
            <a:endParaRPr lang="en-US" altLang="ja-JP" sz="2400" b="1" dirty="0">
              <a:latin typeface="ＭＳ Ｐゴシック" panose="020B0600070205080204" pitchFamily="50" charset="-128"/>
              <a:ea typeface="ＭＳ Ｐゴシック" panose="020B0600070205080204" pitchFamily="50" charset="-128"/>
            </a:endParaRPr>
          </a:p>
          <a:p>
            <a:pPr marL="0" indent="0">
              <a:buNone/>
            </a:pPr>
            <a:r>
              <a:rPr lang="ja-JP" altLang="en-US" sz="2400" b="1" dirty="0">
                <a:latin typeface="ＭＳ Ｐゴシック" panose="020B0600070205080204" pitchFamily="50" charset="-128"/>
                <a:ea typeface="ＭＳ Ｐゴシック" panose="020B0600070205080204" pitchFamily="50" charset="-128"/>
              </a:rPr>
              <a:t>　　 アーツの中にも見つけられます。</a:t>
            </a:r>
          </a:p>
          <a:p>
            <a:endParaRPr lang="en-US" sz="2400" dirty="0">
              <a:latin typeface="ＭＳ Ｐゴシック" panose="020B0600070205080204" pitchFamily="50" charset="-128"/>
              <a:ea typeface="ＭＳ Ｐゴシック" panose="020B0600070205080204" pitchFamily="50" charset="-128"/>
            </a:endParaRPr>
          </a:p>
          <a:p>
            <a:endParaRPr lang="en-US" dirty="0"/>
          </a:p>
        </p:txBody>
      </p:sp>
    </p:spTree>
    <p:extLst>
      <p:ext uri="{BB962C8B-B14F-4D97-AF65-F5344CB8AC3E}">
        <p14:creationId xmlns:p14="http://schemas.microsoft.com/office/powerpoint/2010/main" val="1664138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lor Frequencies #2.pdf"/>
          <p:cNvPicPr>
            <a:picLocks noGrp="1" noChangeAspect="1"/>
          </p:cNvPicPr>
          <p:nvPr>
            <p:ph idx="1"/>
          </p:nvPr>
        </p:nvPicPr>
        <p:blipFill rotWithShape="1">
          <a:blip r:embed="rId3">
            <a:extLst>
              <a:ext uri="{28A0092B-C50C-407E-A947-70E740481C1C}">
                <a14:useLocalDpi xmlns:a14="http://schemas.microsoft.com/office/drawing/2010/main" val="0"/>
              </a:ext>
            </a:extLst>
          </a:blip>
          <a:srcRect t="-15960" b="51660"/>
          <a:stretch/>
        </p:blipFill>
        <p:spPr>
          <a:xfrm>
            <a:off x="175846" y="-1020745"/>
            <a:ext cx="9468477" cy="7878745"/>
          </a:xfrm>
        </p:spPr>
      </p:pic>
      <p:sp>
        <p:nvSpPr>
          <p:cNvPr id="6" name="テキスト ボックス 13">
            <a:extLst>
              <a:ext uri="{FF2B5EF4-FFF2-40B4-BE49-F238E27FC236}">
                <a16:creationId xmlns:a16="http://schemas.microsoft.com/office/drawing/2014/main" id="{D1F59A45-BDB3-4EDC-8592-A09F362B0F6E}"/>
              </a:ext>
            </a:extLst>
          </p:cNvPr>
          <p:cNvSpPr txBox="1"/>
          <p:nvPr/>
        </p:nvSpPr>
        <p:spPr>
          <a:xfrm>
            <a:off x="6408101" y="5888450"/>
            <a:ext cx="1686522" cy="3454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b="1">
                <a:latin typeface="+mj-lt"/>
                <a:ea typeface="+mj-ea"/>
                <a:cs typeface="+mj-cs"/>
                <a:sym typeface="Helvetica"/>
              </a:defRPr>
            </a:lvl1pPr>
          </a:lstStyle>
          <a:p>
            <a:pPr>
              <a:defRPr b="0">
                <a:latin typeface="+mn-lt"/>
                <a:ea typeface="+mn-ea"/>
                <a:cs typeface="+mn-cs"/>
                <a:sym typeface="Calibri"/>
              </a:defRPr>
            </a:pPr>
            <a:r>
              <a:rPr b="1" dirty="0" err="1">
                <a:latin typeface="+mj-lt"/>
                <a:ea typeface="+mj-ea"/>
                <a:cs typeface="+mj-cs"/>
                <a:sym typeface="Helvetica"/>
              </a:rPr>
              <a:t>色の周波数</a:t>
            </a:r>
            <a:endParaRPr b="1" dirty="0">
              <a:latin typeface="+mj-lt"/>
              <a:ea typeface="+mj-ea"/>
              <a:cs typeface="+mj-cs"/>
              <a:sym typeface="Helvetica"/>
            </a:endParaRPr>
          </a:p>
        </p:txBody>
      </p:sp>
      <p:sp>
        <p:nvSpPr>
          <p:cNvPr id="19" name="テキスト ボックス 18">
            <a:extLst>
              <a:ext uri="{FF2B5EF4-FFF2-40B4-BE49-F238E27FC236}">
                <a16:creationId xmlns:a16="http://schemas.microsoft.com/office/drawing/2014/main" id="{6D5A4EFD-0F9F-45E1-A69E-8D7E58B89E4B}"/>
              </a:ext>
            </a:extLst>
          </p:cNvPr>
          <p:cNvSpPr txBox="1"/>
          <p:nvPr/>
        </p:nvSpPr>
        <p:spPr>
          <a:xfrm>
            <a:off x="899696" y="4738986"/>
            <a:ext cx="769441" cy="1494904"/>
          </a:xfrm>
          <a:prstGeom prst="rect">
            <a:avLst/>
          </a:prstGeom>
          <a:noFill/>
        </p:spPr>
        <p:txBody>
          <a:bodyPr vert="eaVert" wrap="square" rtlCol="0">
            <a:spAutoFit/>
          </a:bodyPr>
          <a:lstStyle/>
          <a:p>
            <a:r>
              <a:rPr kumimoji="1" lang="ja-JP" altLang="en-US" sz="2000" b="1" dirty="0"/>
              <a:t>音の周波数</a:t>
            </a:r>
            <a:endParaRPr kumimoji="1" lang="en-US" altLang="ja-JP" sz="2000" b="1" dirty="0"/>
          </a:p>
          <a:p>
            <a:endParaRPr kumimoji="1" lang="ja-JP" altLang="en-US" dirty="0"/>
          </a:p>
        </p:txBody>
      </p:sp>
      <p:sp>
        <p:nvSpPr>
          <p:cNvPr id="23" name="テキスト ボックス 22">
            <a:extLst>
              <a:ext uri="{FF2B5EF4-FFF2-40B4-BE49-F238E27FC236}">
                <a16:creationId xmlns:a16="http://schemas.microsoft.com/office/drawing/2014/main" id="{5E07EC34-FCB6-4099-8660-2C73F28ACB40}"/>
              </a:ext>
            </a:extLst>
          </p:cNvPr>
          <p:cNvSpPr txBox="1"/>
          <p:nvPr/>
        </p:nvSpPr>
        <p:spPr>
          <a:xfrm>
            <a:off x="2323413" y="5834241"/>
            <a:ext cx="1550504" cy="369332"/>
          </a:xfrm>
          <a:prstGeom prst="rect">
            <a:avLst/>
          </a:prstGeom>
          <a:noFill/>
        </p:spPr>
        <p:txBody>
          <a:bodyPr wrap="square" rtlCol="0">
            <a:spAutoFit/>
          </a:bodyPr>
          <a:lstStyle/>
          <a:p>
            <a:r>
              <a:rPr kumimoji="1" lang="ja-JP" altLang="en-US" b="1" dirty="0"/>
              <a:t>トーン</a:t>
            </a:r>
            <a:endParaRPr kumimoji="1" lang="en-US" altLang="ja-JP" b="1" dirty="0"/>
          </a:p>
        </p:txBody>
      </p:sp>
    </p:spTree>
    <p:extLst>
      <p:ext uri="{BB962C8B-B14F-4D97-AF65-F5344CB8AC3E}">
        <p14:creationId xmlns:p14="http://schemas.microsoft.com/office/powerpoint/2010/main" val="1165718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1757632" y="246285"/>
            <a:ext cx="6589199" cy="601440"/>
          </a:xfrm>
        </p:spPr>
        <p:txBody>
          <a:bodyPr>
            <a:normAutofit fontScale="90000"/>
          </a:bodyPr>
          <a:lstStyle/>
          <a:p>
            <a:pPr eaLnBrk="1" hangingPunct="1"/>
            <a:r>
              <a:rPr lang="en-US" dirty="0">
                <a:solidFill>
                  <a:srgbClr val="164C6C"/>
                </a:solidFill>
                <a:latin typeface="Georgia" charset="0"/>
              </a:rPr>
              <a:t>Rhythm</a:t>
            </a:r>
            <a:r>
              <a:rPr lang="ja-JP" altLang="en-US" dirty="0">
                <a:solidFill>
                  <a:srgbClr val="164C6C"/>
                </a:solidFill>
                <a:latin typeface="Georgia" charset="0"/>
              </a:rPr>
              <a:t>　</a:t>
            </a:r>
            <a:r>
              <a:rPr lang="ja-JP" altLang="en-US" sz="2400" b="1" dirty="0">
                <a:solidFill>
                  <a:srgbClr val="164C6C"/>
                </a:solidFill>
                <a:latin typeface="ＭＳ Ｐゴシック" panose="020B0600070205080204" pitchFamily="50" charset="-128"/>
                <a:ea typeface="ＭＳ Ｐゴシック" panose="020B0600070205080204" pitchFamily="50" charset="-128"/>
              </a:rPr>
              <a:t>リズム</a:t>
            </a:r>
            <a:endParaRPr lang="en-US" sz="2400" b="1" dirty="0">
              <a:solidFill>
                <a:srgbClr val="164C6C"/>
              </a:solidFill>
              <a:latin typeface="ＭＳ Ｐゴシック" panose="020B0600070205080204" pitchFamily="50" charset="-128"/>
              <a:ea typeface="ＭＳ Ｐゴシック" panose="020B0600070205080204" pitchFamily="50" charset="-128"/>
            </a:endParaRPr>
          </a:p>
        </p:txBody>
      </p:sp>
      <p:sp>
        <p:nvSpPr>
          <p:cNvPr id="35843" name="Content Placeholder 2"/>
          <p:cNvSpPr>
            <a:spLocks noGrp="1"/>
          </p:cNvSpPr>
          <p:nvPr>
            <p:ph sz="quarter" idx="1"/>
          </p:nvPr>
        </p:nvSpPr>
        <p:spPr>
          <a:xfrm>
            <a:off x="1304924" y="847726"/>
            <a:ext cx="7743825" cy="5763990"/>
          </a:xfrm>
        </p:spPr>
        <p:txBody>
          <a:bodyPr>
            <a:normAutofit/>
          </a:bodyPr>
          <a:lstStyle/>
          <a:p>
            <a:pPr marL="0" indent="0" eaLnBrk="1" hangingPunct="1">
              <a:buFont typeface="Wingdings 2" charset="0"/>
              <a:buNone/>
              <a:defRPr/>
            </a:pPr>
            <a:r>
              <a:rPr lang="en-US" sz="3200" dirty="0">
                <a:latin typeface="Georgia" charset="0"/>
              </a:rPr>
              <a:t>Rhythm creates</a:t>
            </a:r>
            <a:r>
              <a:rPr lang="ja-JP" altLang="en-US" sz="3200" dirty="0">
                <a:latin typeface="Georgia" charset="0"/>
              </a:rPr>
              <a:t>　</a:t>
            </a:r>
            <a:r>
              <a:rPr lang="ja-JP" altLang="en-US" sz="2400" b="1" dirty="0">
                <a:solidFill>
                  <a:srgbClr val="164C6C"/>
                </a:solidFill>
                <a:latin typeface="ＭＳ Ｐゴシック" panose="020B0600070205080204" pitchFamily="50" charset="-128"/>
                <a:ea typeface="ＭＳ Ｐゴシック" panose="020B0600070205080204" pitchFamily="50" charset="-128"/>
              </a:rPr>
              <a:t>リズムは、</a:t>
            </a:r>
            <a:endParaRPr lang="en-US" sz="2400" dirty="0">
              <a:latin typeface="Georgia" charset="0"/>
            </a:endParaRPr>
          </a:p>
          <a:p>
            <a:pPr eaLnBrk="1" hangingPunct="1">
              <a:defRPr/>
            </a:pPr>
            <a:r>
              <a:rPr lang="en-US" sz="2800" dirty="0">
                <a:latin typeface="Georgia" charset="0"/>
              </a:rPr>
              <a:t>structure and order, </a:t>
            </a:r>
            <a:br>
              <a:rPr lang="en-US" sz="3600" dirty="0">
                <a:latin typeface="Georgia" charset="0"/>
              </a:rPr>
            </a:br>
            <a:r>
              <a:rPr lang="ja-JP" altLang="en-US" sz="2400" dirty="0">
                <a:latin typeface="ＭＳ Ｐゴシック" panose="020B0600070205080204" pitchFamily="50" charset="-128"/>
                <a:ea typeface="ＭＳ Ｐゴシック" panose="020B0600070205080204" pitchFamily="50" charset="-128"/>
              </a:rPr>
              <a:t>仕組みと秩序を創ります</a:t>
            </a:r>
            <a:endParaRPr lang="en-US" sz="2400" dirty="0">
              <a:latin typeface="ＭＳ Ｐゴシック" panose="020B0600070205080204" pitchFamily="50" charset="-128"/>
              <a:ea typeface="ＭＳ Ｐゴシック" panose="020B0600070205080204" pitchFamily="50" charset="-128"/>
            </a:endParaRPr>
          </a:p>
          <a:p>
            <a:pPr eaLnBrk="1" hangingPunct="1">
              <a:defRPr/>
            </a:pPr>
            <a:r>
              <a:rPr lang="en-US" sz="2800" dirty="0">
                <a:latin typeface="Georgia" charset="0"/>
              </a:rPr>
              <a:t>facilitates </a:t>
            </a:r>
            <a:r>
              <a:rPr lang="en-US" sz="2800" dirty="0">
                <a:solidFill>
                  <a:srgbClr val="FF0000"/>
                </a:solidFill>
                <a:latin typeface="Georgia" charset="0"/>
              </a:rPr>
              <a:t>interpersonal imitation </a:t>
            </a:r>
            <a:r>
              <a:rPr lang="en-US" sz="2800" dirty="0">
                <a:latin typeface="Georgia" charset="0"/>
              </a:rPr>
              <a:t>and communication, and </a:t>
            </a:r>
            <a:br>
              <a:rPr lang="en-US" sz="3600" dirty="0">
                <a:latin typeface="Georgia" charset="0"/>
              </a:rPr>
            </a:br>
            <a:r>
              <a:rPr lang="ja-JP" altLang="en-US" sz="2400" dirty="0">
                <a:latin typeface="ＭＳ Ｐゴシック" panose="020B0600070205080204" pitchFamily="50" charset="-128"/>
                <a:ea typeface="ＭＳ Ｐゴシック" panose="020B0600070205080204" pitchFamily="50" charset="-128"/>
              </a:rPr>
              <a:t>対人模倣やコミュニケーションを促進します</a:t>
            </a:r>
            <a:endParaRPr lang="en-US" sz="3600" dirty="0">
              <a:latin typeface="Georgia" charset="0"/>
            </a:endParaRPr>
          </a:p>
          <a:p>
            <a:pPr eaLnBrk="1" hangingPunct="1">
              <a:defRPr/>
            </a:pPr>
            <a:r>
              <a:rPr lang="en-US" sz="2800" dirty="0">
                <a:latin typeface="Georgia" charset="0"/>
              </a:rPr>
              <a:t>helps to </a:t>
            </a:r>
            <a:r>
              <a:rPr lang="en-US" sz="2800" dirty="0">
                <a:solidFill>
                  <a:srgbClr val="FF0000"/>
                </a:solidFill>
                <a:latin typeface="Georgia" charset="0"/>
              </a:rPr>
              <a:t>develop language</a:t>
            </a:r>
            <a:r>
              <a:rPr lang="en-US" sz="2800" dirty="0">
                <a:latin typeface="Georgia" charset="0"/>
              </a:rPr>
              <a:t>, </a:t>
            </a:r>
            <a:r>
              <a:rPr lang="en-US" sz="2800" dirty="0">
                <a:solidFill>
                  <a:srgbClr val="FF0000"/>
                </a:solidFill>
                <a:latin typeface="Georgia" charset="0"/>
              </a:rPr>
              <a:t>motor functioning</a:t>
            </a:r>
            <a:r>
              <a:rPr lang="en-US" sz="2800" dirty="0">
                <a:latin typeface="Georgia" charset="0"/>
              </a:rPr>
              <a:t>, and a sense of one</a:t>
            </a:r>
            <a:r>
              <a:rPr lang="ja-JP" altLang="en-US" sz="2800" dirty="0">
                <a:latin typeface="Georgia" charset="0"/>
              </a:rPr>
              <a:t>’</a:t>
            </a:r>
            <a:r>
              <a:rPr lang="en-US" sz="2800" dirty="0">
                <a:latin typeface="Georgia" charset="0"/>
              </a:rPr>
              <a:t>s body as being separate in the world.</a:t>
            </a:r>
          </a:p>
          <a:p>
            <a:pPr marL="0" indent="0" eaLnBrk="1" hangingPunct="1">
              <a:buNone/>
              <a:defRPr/>
            </a:pPr>
            <a:r>
              <a:rPr lang="ja-JP" altLang="en-US" sz="2800" dirty="0">
                <a:latin typeface="Georgia" charset="0"/>
              </a:rPr>
              <a:t>　</a:t>
            </a:r>
            <a:r>
              <a:rPr lang="ja-JP" altLang="en-US" sz="2400" dirty="0">
                <a:latin typeface="ＭＳ Ｐゴシック" panose="020B0600070205080204" pitchFamily="50" charset="-128"/>
                <a:ea typeface="ＭＳ Ｐゴシック" panose="020B0600070205080204" pitchFamily="50" charset="-128"/>
              </a:rPr>
              <a:t>言語、運動機能、そして、世界の中で自分の身体が</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　　独立しているという感覚の発達を促します</a:t>
            </a:r>
            <a:endParaRPr lang="en-US" sz="2800" dirty="0">
              <a:latin typeface="Georgia" charset="0"/>
            </a:endParaRPr>
          </a:p>
          <a:p>
            <a:pPr marL="0" indent="0" eaLnBrk="1" hangingPunct="1">
              <a:buNone/>
              <a:defRPr/>
            </a:pPr>
            <a:endParaRPr lang="en-US"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75684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676" y="215123"/>
            <a:ext cx="6589199" cy="594502"/>
          </a:xfrm>
        </p:spPr>
        <p:txBody>
          <a:bodyPr>
            <a:normAutofit fontScale="90000"/>
          </a:bodyPr>
          <a:lstStyle/>
          <a:p>
            <a:pPr algn="ctr"/>
            <a:r>
              <a:rPr lang="en-US" b="1" dirty="0"/>
              <a:t>Brain Waves</a:t>
            </a:r>
            <a:r>
              <a:rPr lang="ja-JP" altLang="en-US" b="1" dirty="0"/>
              <a:t>　</a:t>
            </a:r>
            <a:r>
              <a:rPr lang="ja-JP" altLang="en-US" sz="2400" b="1" dirty="0">
                <a:latin typeface="ＭＳ Ｐゴシック" panose="020B0600070205080204" pitchFamily="50" charset="-128"/>
                <a:ea typeface="ＭＳ Ｐゴシック" panose="020B0600070205080204" pitchFamily="50" charset="-128"/>
              </a:rPr>
              <a:t>脳波</a:t>
            </a:r>
            <a:endParaRPr lang="en-US" sz="2400" b="1"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a:xfrm>
            <a:off x="1942415" y="914401"/>
            <a:ext cx="6820585" cy="5697414"/>
          </a:xfrm>
        </p:spPr>
        <p:txBody>
          <a:bodyPr>
            <a:noAutofit/>
          </a:bodyPr>
          <a:lstStyle/>
          <a:p>
            <a:pPr marL="0" indent="0">
              <a:buNone/>
            </a:pPr>
            <a:r>
              <a:rPr lang="en-US" sz="2400" dirty="0"/>
              <a:t>waves fall into 5 ranges </a:t>
            </a:r>
          </a:p>
          <a:p>
            <a:pPr marL="0" indent="0">
              <a:buNone/>
            </a:pPr>
            <a:r>
              <a:rPr lang="ja-JP" altLang="en-US" sz="2400" dirty="0">
                <a:latin typeface="ＭＳ Ｐゴシック" panose="020B0600070205080204" pitchFamily="50" charset="-128"/>
                <a:ea typeface="ＭＳ Ｐゴシック" panose="020B0600070205080204" pitchFamily="50" charset="-128"/>
              </a:rPr>
              <a:t>脳波は</a:t>
            </a:r>
            <a:r>
              <a:rPr lang="en-US" altLang="ja-JP" sz="2400" dirty="0">
                <a:latin typeface="ＭＳ Ｐゴシック" panose="020B0600070205080204" pitchFamily="50" charset="-128"/>
                <a:ea typeface="ＭＳ Ｐゴシック" panose="020B0600070205080204" pitchFamily="50" charset="-128"/>
              </a:rPr>
              <a:t>5</a:t>
            </a:r>
            <a:r>
              <a:rPr lang="ja-JP" altLang="en-US" sz="2400" dirty="0">
                <a:latin typeface="ＭＳ Ｐゴシック" panose="020B0600070205080204" pitchFamily="50" charset="-128"/>
                <a:ea typeface="ＭＳ Ｐゴシック" panose="020B0600070205080204" pitchFamily="50" charset="-128"/>
              </a:rPr>
              <a:t>つの範囲に分類されます。</a:t>
            </a:r>
            <a:endParaRPr lang="en-US" sz="2400" dirty="0">
              <a:latin typeface="ＭＳ Ｐゴシック" panose="020B0600070205080204" pitchFamily="50" charset="-128"/>
              <a:ea typeface="ＭＳ Ｐゴシック" panose="020B0600070205080204" pitchFamily="50" charset="-128"/>
            </a:endParaRPr>
          </a:p>
          <a:p>
            <a:pPr>
              <a:buFont typeface="Wingdings" charset="2"/>
              <a:buChar char="§"/>
            </a:pPr>
            <a:r>
              <a:rPr lang="en-US" sz="2400" dirty="0"/>
              <a:t>gamma (30-70Hz), </a:t>
            </a:r>
            <a:r>
              <a:rPr lang="ja-JP" altLang="en-US" sz="2400" dirty="0">
                <a:latin typeface="ＭＳ Ｐゴシック" panose="020B0600070205080204" pitchFamily="50" charset="-128"/>
                <a:ea typeface="ＭＳ Ｐゴシック" panose="020B0600070205080204" pitchFamily="50" charset="-128"/>
              </a:rPr>
              <a:t>ガンマー波</a:t>
            </a:r>
            <a:endParaRPr lang="en-US" sz="2400" dirty="0">
              <a:latin typeface="ＭＳ Ｐゴシック" panose="020B0600070205080204" pitchFamily="50" charset="-128"/>
              <a:ea typeface="ＭＳ Ｐゴシック" panose="020B0600070205080204" pitchFamily="50" charset="-128"/>
            </a:endParaRPr>
          </a:p>
          <a:p>
            <a:pPr>
              <a:buFont typeface="Wingdings" charset="2"/>
              <a:buChar char="§"/>
            </a:pPr>
            <a:r>
              <a:rPr lang="en-US" sz="2400" dirty="0"/>
              <a:t>beta (13-30Hz)(Ritalin, Adderall) </a:t>
            </a:r>
            <a:br>
              <a:rPr lang="en-US" sz="2400" dirty="0"/>
            </a:br>
            <a:r>
              <a:rPr lang="ja-JP" altLang="en-US" sz="2400" dirty="0">
                <a:latin typeface="ＭＳ Ｐゴシック" panose="020B0600070205080204" pitchFamily="50" charset="-128"/>
                <a:ea typeface="ＭＳ Ｐゴシック" panose="020B0600070205080204" pitchFamily="50" charset="-128"/>
              </a:rPr>
              <a:t>ベータ波（リタリン、アデロール）</a:t>
            </a:r>
            <a:endParaRPr lang="en-US" sz="3200" dirty="0"/>
          </a:p>
          <a:p>
            <a:pPr>
              <a:buFont typeface="Wingdings" charset="2"/>
              <a:buChar char="§"/>
            </a:pPr>
            <a:r>
              <a:rPr lang="en-US" sz="2400" dirty="0"/>
              <a:t>alpha (8-13Hz), (relaxed wakefulness – creativity) </a:t>
            </a:r>
            <a:br>
              <a:rPr lang="en-US" sz="2400" dirty="0"/>
            </a:br>
            <a:r>
              <a:rPr lang="ja-JP" altLang="en-US" sz="2400" dirty="0">
                <a:latin typeface="ＭＳ Ｐゴシック" panose="020B0600070205080204" pitchFamily="50" charset="-128"/>
                <a:ea typeface="ＭＳ Ｐゴシック" panose="020B0600070205080204" pitchFamily="50" charset="-128"/>
              </a:rPr>
              <a:t>アルファ波（リラックスした覚醒ー創造力）</a:t>
            </a:r>
            <a:endParaRPr lang="en-US" sz="2400" dirty="0">
              <a:latin typeface="ＭＳ Ｐゴシック" panose="020B0600070205080204" pitchFamily="50" charset="-128"/>
              <a:ea typeface="ＭＳ Ｐゴシック" panose="020B0600070205080204" pitchFamily="50" charset="-128"/>
            </a:endParaRPr>
          </a:p>
          <a:p>
            <a:pPr>
              <a:buFont typeface="Wingdings" charset="2"/>
              <a:buChar char="§"/>
            </a:pPr>
            <a:r>
              <a:rPr lang="en-US" sz="2400" dirty="0"/>
              <a:t>theta (4-8Hz), (dream-like states of mind )</a:t>
            </a:r>
          </a:p>
          <a:p>
            <a:pPr marL="0" indent="0">
              <a:buNone/>
            </a:pPr>
            <a:r>
              <a:rPr lang="ja-JP" altLang="en-US" sz="2400" dirty="0"/>
              <a:t>　</a:t>
            </a:r>
            <a:r>
              <a:rPr lang="ja-JP" altLang="en-US" sz="2400" dirty="0">
                <a:latin typeface="ＭＳ Ｐゴシック" panose="020B0600070205080204" pitchFamily="50" charset="-128"/>
                <a:ea typeface="ＭＳ Ｐゴシック" panose="020B0600070205080204" pitchFamily="50" charset="-128"/>
              </a:rPr>
              <a:t>シータ波（夢見心地のような精神状態）</a:t>
            </a:r>
            <a:endParaRPr lang="en-US" sz="2400" dirty="0">
              <a:latin typeface="ＭＳ Ｐゴシック" panose="020B0600070205080204" pitchFamily="50" charset="-128"/>
              <a:ea typeface="ＭＳ Ｐゴシック" panose="020B0600070205080204" pitchFamily="50" charset="-128"/>
            </a:endParaRPr>
          </a:p>
          <a:p>
            <a:pPr>
              <a:buFont typeface="Wingdings" charset="2"/>
              <a:buChar char="§"/>
            </a:pPr>
            <a:r>
              <a:rPr lang="en-US" sz="2400" dirty="0"/>
              <a:t> delta (1-4Hz)(deep sleep) </a:t>
            </a:r>
          </a:p>
          <a:p>
            <a:pPr marL="0" indent="0">
              <a:buNone/>
            </a:pPr>
            <a:r>
              <a:rPr lang="ja-JP" altLang="en-US" sz="2400" dirty="0"/>
              <a:t>　</a:t>
            </a:r>
            <a:r>
              <a:rPr lang="ja-JP" altLang="en-US" sz="2400" dirty="0">
                <a:latin typeface="ＭＳ Ｐゴシック" panose="020B0600070205080204" pitchFamily="50" charset="-128"/>
                <a:ea typeface="ＭＳ Ｐゴシック" panose="020B0600070205080204" pitchFamily="50" charset="-128"/>
              </a:rPr>
              <a:t>　デルタ波（深い睡眠）</a:t>
            </a:r>
            <a:endParaRPr lang="en-US" sz="2400" dirty="0"/>
          </a:p>
          <a:p>
            <a:endParaRPr lang="en-US" sz="4400" dirty="0"/>
          </a:p>
        </p:txBody>
      </p:sp>
    </p:spTree>
    <p:extLst>
      <p:ext uri="{BB962C8B-B14F-4D97-AF65-F5344CB8AC3E}">
        <p14:creationId xmlns:p14="http://schemas.microsoft.com/office/powerpoint/2010/main" val="808556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690" y="46893"/>
            <a:ext cx="6589199" cy="915132"/>
          </a:xfrm>
        </p:spPr>
        <p:txBody>
          <a:bodyPr>
            <a:normAutofit/>
          </a:bodyPr>
          <a:lstStyle/>
          <a:p>
            <a:pPr algn="ctr"/>
            <a:r>
              <a:rPr lang="en-US" sz="2400" b="1" dirty="0"/>
              <a:t>States of Consciousness/Brain Waves</a:t>
            </a:r>
            <a:br>
              <a:rPr lang="en-US" sz="2400" b="1" dirty="0"/>
            </a:br>
            <a:r>
              <a:rPr lang="ja-JP" altLang="en-US" sz="2400" b="1" dirty="0">
                <a:latin typeface="ＭＳ Ｐゴシック" panose="020B0600070205080204" pitchFamily="50" charset="-128"/>
                <a:ea typeface="ＭＳ Ｐゴシック" panose="020B0600070205080204" pitchFamily="50" charset="-128"/>
              </a:rPr>
              <a:t>意識の状態／脳波</a:t>
            </a:r>
            <a:endParaRPr lang="en-US" sz="2400" b="1"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a:xfrm>
            <a:off x="1485900" y="1047751"/>
            <a:ext cx="7496175" cy="5634404"/>
          </a:xfrm>
        </p:spPr>
        <p:txBody>
          <a:bodyPr>
            <a:normAutofit lnSpcReduction="10000"/>
          </a:bodyPr>
          <a:lstStyle/>
          <a:p>
            <a:r>
              <a:rPr lang="en-US" sz="2000" dirty="0"/>
              <a:t>Delta Frequencies (1-4hz) associated with deep sleep,</a:t>
            </a:r>
          </a:p>
          <a:p>
            <a:pPr marL="0" indent="0">
              <a:buNone/>
            </a:pPr>
            <a:r>
              <a:rPr lang="ja-JP" altLang="en-US" sz="2000" b="1" dirty="0">
                <a:latin typeface="+mj-lt"/>
                <a:ea typeface="+mj-ea"/>
                <a:cs typeface="+mj-cs"/>
                <a:sym typeface="Helvetica"/>
              </a:rPr>
              <a:t>　　</a:t>
            </a:r>
            <a:r>
              <a:rPr lang="ja-JP" altLang="en-US" sz="2000" b="1" dirty="0">
                <a:latin typeface="ＭＳ Ｐゴシック" panose="020B0600070205080204" pitchFamily="50" charset="-128"/>
                <a:ea typeface="ＭＳ Ｐゴシック" panose="020B0600070205080204" pitchFamily="50" charset="-128"/>
                <a:cs typeface="+mj-cs"/>
                <a:sym typeface="Helvetica"/>
              </a:rPr>
              <a:t>デルタ波は深い睡眠時にあらわれる</a:t>
            </a:r>
            <a:endParaRPr lang="en-US" sz="2000" dirty="0">
              <a:latin typeface="ＭＳ Ｐゴシック" panose="020B0600070205080204" pitchFamily="50" charset="-128"/>
              <a:ea typeface="ＭＳ Ｐゴシック" panose="020B0600070205080204" pitchFamily="50" charset="-128"/>
            </a:endParaRPr>
          </a:p>
          <a:p>
            <a:r>
              <a:rPr lang="en-US" sz="2000" dirty="0"/>
              <a:t>Theta Frequencies (4-8hz) associated with light sleep, creativity and insight </a:t>
            </a:r>
          </a:p>
          <a:p>
            <a:pPr marL="0" indent="0">
              <a:buNone/>
            </a:pPr>
            <a:r>
              <a:rPr lang="ja-JP" altLang="en-US" sz="2000" dirty="0"/>
              <a:t>　　</a:t>
            </a:r>
            <a:r>
              <a:rPr lang="ja-JP" altLang="en-US" sz="2000" b="1" dirty="0">
                <a:latin typeface="ＭＳ Ｐゴシック" panose="020B0600070205080204" pitchFamily="50" charset="-128"/>
                <a:ea typeface="ＭＳ Ｐゴシック" panose="020B0600070205080204" pitchFamily="50" charset="-128"/>
                <a:cs typeface="+mj-cs"/>
                <a:sym typeface="Helvetica"/>
              </a:rPr>
              <a:t>シータ波は浅い睡眠時、創造性や直観力発揮時にあらわれる</a:t>
            </a:r>
            <a:endParaRPr lang="en-US" sz="2000" dirty="0">
              <a:latin typeface="ＭＳ Ｐゴシック" panose="020B0600070205080204" pitchFamily="50" charset="-128"/>
              <a:ea typeface="ＭＳ Ｐゴシック" panose="020B0600070205080204" pitchFamily="50" charset="-128"/>
            </a:endParaRPr>
          </a:p>
          <a:p>
            <a:r>
              <a:rPr lang="en-US" sz="2000" dirty="0"/>
              <a:t>Alpha Frequencies (8-12hz) which can help to induce calm, peaceful, yet alert states </a:t>
            </a:r>
          </a:p>
          <a:p>
            <a:pPr marL="0" indent="0">
              <a:buNone/>
            </a:pPr>
            <a:r>
              <a:rPr lang="ja-JP" altLang="en-US" sz="2000" dirty="0"/>
              <a:t>　　</a:t>
            </a:r>
            <a:r>
              <a:rPr lang="ja-JP" altLang="en-US" sz="2000" b="1" dirty="0">
                <a:latin typeface="ＭＳ Ｐゴシック" panose="020B0600070205080204" pitchFamily="50" charset="-128"/>
                <a:ea typeface="ＭＳ Ｐゴシック" panose="020B0600070205080204" pitchFamily="50" charset="-128"/>
                <a:cs typeface="+mj-cs"/>
                <a:sym typeface="Helvetica"/>
              </a:rPr>
              <a:t>アルファ波は緊張状態の中にありつつも、落ち着きや平安</a:t>
            </a:r>
            <a:endParaRPr lang="en-US" altLang="ja-JP" sz="2000" b="1" dirty="0">
              <a:latin typeface="ＭＳ Ｐゴシック" panose="020B0600070205080204" pitchFamily="50" charset="-128"/>
              <a:ea typeface="ＭＳ Ｐゴシック" panose="020B0600070205080204" pitchFamily="50" charset="-128"/>
              <a:cs typeface="+mj-cs"/>
              <a:sym typeface="Helvetica"/>
            </a:endParaRPr>
          </a:p>
          <a:p>
            <a:pPr marL="0" indent="0">
              <a:buNone/>
            </a:pPr>
            <a:r>
              <a:rPr lang="ja-JP" altLang="en-US" sz="2000" b="1" dirty="0">
                <a:latin typeface="ＭＳ Ｐゴシック" panose="020B0600070205080204" pitchFamily="50" charset="-128"/>
                <a:ea typeface="ＭＳ Ｐゴシック" panose="020B0600070205080204" pitchFamily="50" charset="-128"/>
                <a:cs typeface="+mj-cs"/>
                <a:sym typeface="Helvetica"/>
              </a:rPr>
              <a:t>　　　を誘発する助けとなる</a:t>
            </a:r>
            <a:endParaRPr lang="en-US" sz="2000" dirty="0">
              <a:latin typeface="ＭＳ Ｐゴシック" panose="020B0600070205080204" pitchFamily="50" charset="-128"/>
              <a:ea typeface="ＭＳ Ｐゴシック" panose="020B0600070205080204" pitchFamily="50" charset="-128"/>
            </a:endParaRPr>
          </a:p>
          <a:p>
            <a:r>
              <a:rPr lang="en-US" sz="2000" dirty="0"/>
              <a:t>Beta Frequencies (13-21 </a:t>
            </a:r>
            <a:r>
              <a:rPr lang="en-US" sz="2000" dirty="0" err="1"/>
              <a:t>hz</a:t>
            </a:r>
            <a:r>
              <a:rPr lang="en-US" sz="2000" dirty="0"/>
              <a:t>) related to thinking, and focusing states</a:t>
            </a:r>
          </a:p>
          <a:p>
            <a:pPr marL="0" indent="0">
              <a:buNone/>
            </a:pPr>
            <a:r>
              <a:rPr lang="ja-JP" altLang="en-US" sz="2000" b="1" dirty="0">
                <a:latin typeface="+mj-lt"/>
                <a:ea typeface="+mj-ea"/>
                <a:cs typeface="+mj-cs"/>
                <a:sym typeface="Helvetica"/>
              </a:rPr>
              <a:t>　　 </a:t>
            </a:r>
            <a:r>
              <a:rPr lang="ja-JP" altLang="en-US" sz="2000" b="1" dirty="0">
                <a:latin typeface="ＭＳ Ｐゴシック" panose="020B0600070205080204" pitchFamily="50" charset="-128"/>
                <a:ea typeface="ＭＳ Ｐゴシック" panose="020B0600070205080204" pitchFamily="50" charset="-128"/>
                <a:cs typeface="+mj-cs"/>
                <a:sym typeface="Helvetica"/>
              </a:rPr>
              <a:t>ベータ波は、思考中や集中している状態時にあらわれる</a:t>
            </a:r>
            <a:endParaRPr lang="en-US" sz="2000" dirty="0"/>
          </a:p>
          <a:p>
            <a:r>
              <a:rPr lang="en-US" sz="2000" dirty="0"/>
              <a:t>High Beta Frequencies (20-32 </a:t>
            </a:r>
            <a:r>
              <a:rPr lang="en-US" sz="2000" dirty="0" err="1"/>
              <a:t>hz</a:t>
            </a:r>
            <a:r>
              <a:rPr lang="en-US" sz="2000" dirty="0"/>
              <a:t>) related to intensity, and anxiety</a:t>
            </a:r>
          </a:p>
          <a:p>
            <a:pPr marL="0" indent="0">
              <a:buNone/>
            </a:pPr>
            <a:r>
              <a:rPr lang="en-US" altLang="ja-JP" sz="2000" b="1" dirty="0">
                <a:latin typeface="+mj-lt"/>
                <a:ea typeface="+mj-ea"/>
                <a:cs typeface="+mj-cs"/>
                <a:sym typeface="Helvetica"/>
              </a:rPr>
              <a:t>       </a:t>
            </a:r>
            <a:r>
              <a:rPr lang="ja-JP" altLang="en-US" sz="2000" b="1" dirty="0">
                <a:latin typeface="ＭＳ Ｐゴシック" panose="020B0600070205080204" pitchFamily="50" charset="-128"/>
                <a:ea typeface="ＭＳ Ｐゴシック" panose="020B0600070205080204" pitchFamily="50" charset="-128"/>
                <a:cs typeface="+mj-cs"/>
                <a:sym typeface="Helvetica"/>
              </a:rPr>
              <a:t>高ベータ波は、熱中している時や不安な時にあらわれる</a:t>
            </a:r>
            <a:endParaRPr lang="en-US" sz="2000" dirty="0">
              <a:latin typeface="ＭＳ Ｐゴシック" panose="020B0600070205080204" pitchFamily="50" charset="-128"/>
              <a:ea typeface="ＭＳ Ｐゴシック" panose="020B0600070205080204" pitchFamily="50" charset="-128"/>
            </a:endParaRPr>
          </a:p>
          <a:p>
            <a:endParaRPr lang="en-US" dirty="0"/>
          </a:p>
        </p:txBody>
      </p:sp>
    </p:spTree>
    <p:extLst>
      <p:ext uri="{BB962C8B-B14F-4D97-AF65-F5344CB8AC3E}">
        <p14:creationId xmlns:p14="http://schemas.microsoft.com/office/powerpoint/2010/main" val="273835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Binaural Beats 2HZ  | Healing music | Meditation Moments">
            <a:hlinkClick r:id="" action="ppaction://media"/>
            <a:extLst>
              <a:ext uri="{FF2B5EF4-FFF2-40B4-BE49-F238E27FC236}">
                <a16:creationId xmlns:a16="http://schemas.microsoft.com/office/drawing/2014/main" id="{2ECAE993-B5C3-0346-8640-C3BFAB42F966}"/>
              </a:ext>
            </a:extLst>
          </p:cNvPr>
          <p:cNvPicPr>
            <a:picLocks noGrp="1" noRot="1" noChangeAspect="1"/>
          </p:cNvPicPr>
          <p:nvPr>
            <p:ph idx="1"/>
            <a:videoFile r:link="rId1"/>
          </p:nvPr>
        </p:nvPicPr>
        <p:blipFill>
          <a:blip r:embed="rId3"/>
          <a:stretch>
            <a:fillRect/>
          </a:stretch>
        </p:blipFill>
        <p:spPr>
          <a:xfrm>
            <a:off x="1943100" y="2160588"/>
            <a:ext cx="6591300" cy="3724275"/>
          </a:xfrm>
          <a:prstGeom prst="rect">
            <a:avLst/>
          </a:prstGeom>
        </p:spPr>
      </p:pic>
    </p:spTree>
    <p:extLst>
      <p:ext uri="{BB962C8B-B14F-4D97-AF65-F5344CB8AC3E}">
        <p14:creationId xmlns:p14="http://schemas.microsoft.com/office/powerpoint/2010/main" val="273389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1735651" y="246285"/>
            <a:ext cx="6589199" cy="639540"/>
          </a:xfrm>
        </p:spPr>
        <p:txBody>
          <a:bodyPr>
            <a:normAutofit fontScale="90000"/>
          </a:bodyPr>
          <a:lstStyle/>
          <a:p>
            <a:pPr eaLnBrk="1" hangingPunct="1"/>
            <a:r>
              <a:rPr lang="en-US" dirty="0">
                <a:solidFill>
                  <a:srgbClr val="164C6C"/>
                </a:solidFill>
                <a:latin typeface="Georgia" charset="0"/>
              </a:rPr>
              <a:t>Research</a:t>
            </a:r>
            <a:r>
              <a:rPr lang="ja-JP" altLang="en-US" dirty="0">
                <a:solidFill>
                  <a:srgbClr val="164C6C"/>
                </a:solidFill>
                <a:latin typeface="Georgia" charset="0"/>
              </a:rPr>
              <a:t>　</a:t>
            </a:r>
            <a:r>
              <a:rPr lang="ja-JP" altLang="en-US" sz="2400" dirty="0">
                <a:solidFill>
                  <a:srgbClr val="164C6C"/>
                </a:solidFill>
                <a:latin typeface="ＭＳ Ｐゴシック" panose="020B0600070205080204" pitchFamily="50" charset="-128"/>
                <a:ea typeface="ＭＳ Ｐゴシック" panose="020B0600070205080204" pitchFamily="50" charset="-128"/>
              </a:rPr>
              <a:t>研究</a:t>
            </a:r>
            <a:endParaRPr lang="en-US" sz="2400" dirty="0">
              <a:solidFill>
                <a:srgbClr val="164C6C"/>
              </a:solidFill>
              <a:latin typeface="ＭＳ Ｐゴシック" panose="020B0600070205080204" pitchFamily="50" charset="-128"/>
              <a:ea typeface="ＭＳ Ｐゴシック" panose="020B0600070205080204" pitchFamily="50" charset="-128"/>
            </a:endParaRPr>
          </a:p>
        </p:txBody>
      </p:sp>
      <p:sp>
        <p:nvSpPr>
          <p:cNvPr id="37890" name="Content Placeholder 2"/>
          <p:cNvSpPr>
            <a:spLocks noGrp="1"/>
          </p:cNvSpPr>
          <p:nvPr>
            <p:ph sz="quarter" idx="1"/>
          </p:nvPr>
        </p:nvSpPr>
        <p:spPr>
          <a:xfrm>
            <a:off x="466724" y="1228725"/>
            <a:ext cx="8677275" cy="4870450"/>
          </a:xfrm>
        </p:spPr>
        <p:txBody>
          <a:bodyPr/>
          <a:lstStyle/>
          <a:p>
            <a:pPr eaLnBrk="1" hangingPunct="1"/>
            <a:r>
              <a:rPr lang="en-US" sz="2800" dirty="0">
                <a:latin typeface="Georgia" charset="0"/>
              </a:rPr>
              <a:t>Research at the REI Institute (Strong, 1998) has found that a </a:t>
            </a:r>
            <a:r>
              <a:rPr lang="en-US" sz="2800" dirty="0">
                <a:solidFill>
                  <a:srgbClr val="FF0000"/>
                </a:solidFill>
                <a:latin typeface="Georgia" charset="0"/>
              </a:rPr>
              <a:t>steady four-beat rhythm </a:t>
            </a:r>
            <a:r>
              <a:rPr lang="en-US" sz="2800" dirty="0">
                <a:latin typeface="Georgia" charset="0"/>
              </a:rPr>
              <a:t>(used in many shamanic traditions) causes brainwaves to synchronize to </a:t>
            </a:r>
            <a:r>
              <a:rPr lang="en-US" sz="2800" dirty="0">
                <a:solidFill>
                  <a:srgbClr val="FF0000"/>
                </a:solidFill>
                <a:latin typeface="Georgia" charset="0"/>
              </a:rPr>
              <a:t>theta waves </a:t>
            </a:r>
            <a:r>
              <a:rPr lang="en-US" sz="2800" dirty="0">
                <a:latin typeface="Georgia" charset="0"/>
              </a:rPr>
              <a:t>(found in </a:t>
            </a:r>
            <a:r>
              <a:rPr lang="en-US" sz="2800" dirty="0">
                <a:solidFill>
                  <a:srgbClr val="FF0000"/>
                </a:solidFill>
                <a:latin typeface="Georgia" charset="0"/>
              </a:rPr>
              <a:t>deep meditation </a:t>
            </a:r>
            <a:r>
              <a:rPr lang="en-US" sz="2800" dirty="0">
                <a:latin typeface="Georgia" charset="0"/>
              </a:rPr>
              <a:t>and deep states of creativity).</a:t>
            </a:r>
          </a:p>
          <a:p>
            <a:pPr marL="0" indent="0" eaLnBrk="1" hangingPunct="1">
              <a:buNone/>
            </a:pPr>
            <a:r>
              <a:rPr lang="ja-JP" altLang="en-US" sz="2800" dirty="0">
                <a:latin typeface="Georgia" charset="0"/>
              </a:rPr>
              <a:t>　</a:t>
            </a:r>
            <a:r>
              <a:rPr lang="en-US" altLang="ja-JP" sz="2400" dirty="0">
                <a:latin typeface="ＭＳ Ｐゴシック" panose="020B0600070205080204" pitchFamily="50" charset="-128"/>
                <a:ea typeface="ＭＳ Ｐゴシック" panose="020B0600070205080204" pitchFamily="50" charset="-128"/>
              </a:rPr>
              <a:t>REI</a:t>
            </a:r>
            <a:r>
              <a:rPr lang="ja-JP" altLang="en-US" sz="2400" dirty="0">
                <a:latin typeface="ＭＳ Ｐゴシック" panose="020B0600070205080204" pitchFamily="50" charset="-128"/>
                <a:ea typeface="ＭＳ Ｐゴシック" panose="020B0600070205080204" pitchFamily="50" charset="-128"/>
              </a:rPr>
              <a:t>研究所における研究（ストロング</a:t>
            </a:r>
            <a:r>
              <a:rPr lang="en-US" altLang="ja-JP" sz="2400" dirty="0">
                <a:latin typeface="ＭＳ Ｐゴシック" panose="020B0600070205080204" pitchFamily="50" charset="-128"/>
                <a:ea typeface="ＭＳ Ｐゴシック" panose="020B0600070205080204" pitchFamily="50" charset="-128"/>
              </a:rPr>
              <a:t>1998</a:t>
            </a:r>
            <a:r>
              <a:rPr lang="ja-JP" altLang="en-US" sz="2400" dirty="0">
                <a:latin typeface="ＭＳ Ｐゴシック" panose="020B0600070205080204" pitchFamily="50" charset="-128"/>
                <a:ea typeface="ＭＳ Ｐゴシック" panose="020B0600070205080204" pitchFamily="50" charset="-128"/>
              </a:rPr>
              <a:t>年）で、</a:t>
            </a:r>
            <a:r>
              <a:rPr lang="ja-JP" altLang="en-US" sz="2400" dirty="0">
                <a:solidFill>
                  <a:srgbClr val="FF0000"/>
                </a:solidFill>
                <a:latin typeface="ＭＳ Ｐゴシック" panose="020B0600070205080204" pitchFamily="50" charset="-128"/>
                <a:ea typeface="ＭＳ Ｐゴシック" panose="020B0600070205080204" pitchFamily="50" charset="-128"/>
              </a:rPr>
              <a:t>安定した</a:t>
            </a:r>
            <a:r>
              <a:rPr lang="en-US" altLang="ja-JP" sz="2400" dirty="0">
                <a:solidFill>
                  <a:srgbClr val="FF0000"/>
                </a:solidFill>
                <a:latin typeface="ＭＳ Ｐゴシック" panose="020B0600070205080204" pitchFamily="50" charset="-128"/>
                <a:ea typeface="ＭＳ Ｐゴシック" panose="020B0600070205080204" pitchFamily="50" charset="-128"/>
              </a:rPr>
              <a:t>4</a:t>
            </a:r>
            <a:r>
              <a:rPr lang="ja-JP" altLang="en-US" sz="2400" dirty="0">
                <a:solidFill>
                  <a:srgbClr val="FF0000"/>
                </a:solidFill>
                <a:latin typeface="ＭＳ Ｐゴシック" panose="020B0600070205080204" pitchFamily="50" charset="-128"/>
                <a:ea typeface="ＭＳ Ｐゴシック" panose="020B0600070205080204" pitchFamily="50" charset="-128"/>
              </a:rPr>
              <a:t>拍子</a:t>
            </a:r>
            <a:br>
              <a:rPr lang="en-US" altLang="ja-JP" sz="2400" dirty="0">
                <a:solidFill>
                  <a:srgbClr val="FF0000"/>
                </a:solidFill>
                <a:latin typeface="ＭＳ Ｐゴシック" panose="020B0600070205080204" pitchFamily="50" charset="-128"/>
                <a:ea typeface="ＭＳ Ｐゴシック" panose="020B0600070205080204" pitchFamily="50" charset="-128"/>
              </a:rPr>
            </a:br>
            <a:r>
              <a:rPr lang="ja-JP" altLang="en-US" sz="2400" dirty="0">
                <a:solidFill>
                  <a:srgbClr val="FF0000"/>
                </a:solidFill>
                <a:latin typeface="ＭＳ Ｐゴシック" panose="020B0600070205080204" pitchFamily="50" charset="-128"/>
                <a:ea typeface="ＭＳ Ｐゴシック" panose="020B0600070205080204" pitchFamily="50" charset="-128"/>
              </a:rPr>
              <a:t>　　のリズム</a:t>
            </a:r>
            <a:r>
              <a:rPr lang="ja-JP" altLang="en-US" sz="2400" dirty="0">
                <a:solidFill>
                  <a:schemeClr val="tx1"/>
                </a:solidFill>
                <a:latin typeface="ＭＳ Ｐゴシック" panose="020B0600070205080204" pitchFamily="50" charset="-128"/>
                <a:ea typeface="ＭＳ Ｐゴシック" panose="020B0600070205080204" pitchFamily="50" charset="-128"/>
              </a:rPr>
              <a:t>（多くのシャーマニズムの伝統で用いられているもの）</a:t>
            </a:r>
            <a:endParaRPr lang="en-US" altLang="ja-JP" sz="2400" dirty="0">
              <a:solidFill>
                <a:schemeClr val="tx1"/>
              </a:solidFill>
              <a:latin typeface="ＭＳ Ｐゴシック" panose="020B0600070205080204" pitchFamily="50" charset="-128"/>
              <a:ea typeface="ＭＳ Ｐゴシック" panose="020B0600070205080204" pitchFamily="50" charset="-128"/>
            </a:endParaRPr>
          </a:p>
          <a:p>
            <a:pPr marL="0" indent="0" eaLnBrk="1" hangingPunct="1">
              <a:buNone/>
            </a:pPr>
            <a:r>
              <a:rPr lang="ja-JP" altLang="en-US" sz="2400" dirty="0">
                <a:solidFill>
                  <a:schemeClr val="tx1"/>
                </a:solidFill>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は、脳波を</a:t>
            </a:r>
            <a:r>
              <a:rPr lang="ja-JP" altLang="en-US" sz="2400" dirty="0">
                <a:solidFill>
                  <a:srgbClr val="FF0000"/>
                </a:solidFill>
                <a:latin typeface="ＭＳ Ｐゴシック" panose="020B0600070205080204" pitchFamily="50" charset="-128"/>
                <a:ea typeface="ＭＳ Ｐゴシック" panose="020B0600070205080204" pitchFamily="50" charset="-128"/>
              </a:rPr>
              <a:t>シータ波（深い瞑想</a:t>
            </a:r>
            <a:r>
              <a:rPr lang="ja-JP" altLang="en-US" sz="2400" dirty="0">
                <a:latin typeface="ＭＳ Ｐゴシック" panose="020B0600070205080204" pitchFamily="50" charset="-128"/>
                <a:ea typeface="ＭＳ Ｐゴシック" panose="020B0600070205080204" pitchFamily="50" charset="-128"/>
              </a:rPr>
              <a:t>時や創造性に没頭している時に</a:t>
            </a:r>
            <a:endParaRPr lang="en-US" altLang="ja-JP" sz="2400" dirty="0">
              <a:latin typeface="ＭＳ Ｐゴシック" panose="020B0600070205080204" pitchFamily="50" charset="-128"/>
              <a:ea typeface="ＭＳ Ｐゴシック" panose="020B0600070205080204" pitchFamily="50" charset="-128"/>
            </a:endParaRPr>
          </a:p>
          <a:p>
            <a:pPr marL="0" indent="0" eaLnBrk="1" hangingPunct="1">
              <a:buNone/>
            </a:pPr>
            <a:r>
              <a:rPr lang="ja-JP" altLang="en-US" sz="2400" dirty="0">
                <a:latin typeface="ＭＳ Ｐゴシック" panose="020B0600070205080204" pitchFamily="50" charset="-128"/>
                <a:ea typeface="ＭＳ Ｐゴシック" panose="020B0600070205080204" pitchFamily="50" charset="-128"/>
              </a:rPr>
              <a:t>　　生じる）と同期させる。</a:t>
            </a:r>
            <a:br>
              <a:rPr lang="en-US" altLang="ja-JP" sz="2400" dirty="0">
                <a:latin typeface="ＭＳ Ｐゴシック" panose="020B0600070205080204" pitchFamily="50" charset="-128"/>
                <a:ea typeface="ＭＳ Ｐゴシック" panose="020B0600070205080204" pitchFamily="50" charset="-128"/>
              </a:rPr>
            </a:br>
            <a:endParaRPr lang="en-US" sz="2400" dirty="0">
              <a:latin typeface="ＭＳ Ｐゴシック" panose="020B0600070205080204" pitchFamily="50" charset="-128"/>
              <a:ea typeface="ＭＳ Ｐゴシック" panose="020B0600070205080204" pitchFamily="50" charset="-128"/>
            </a:endParaRPr>
          </a:p>
          <a:p>
            <a:pPr eaLnBrk="1" hangingPunct="1"/>
            <a:endParaRPr lang="en-US" dirty="0">
              <a:latin typeface="Georgia" charset="0"/>
            </a:endParaRPr>
          </a:p>
        </p:txBody>
      </p:sp>
    </p:spTree>
    <p:extLst>
      <p:ext uri="{BB962C8B-B14F-4D97-AF65-F5344CB8AC3E}">
        <p14:creationId xmlns:p14="http://schemas.microsoft.com/office/powerpoint/2010/main" val="2104517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Pure Shamanic Drum Journey - Deep Trance Meditation">
            <a:hlinkClick r:id="" action="ppaction://media"/>
            <a:extLst>
              <a:ext uri="{FF2B5EF4-FFF2-40B4-BE49-F238E27FC236}">
                <a16:creationId xmlns:a16="http://schemas.microsoft.com/office/drawing/2014/main" id="{B9C1E8E8-D097-2A45-99AC-286A8A4BD526}"/>
              </a:ext>
            </a:extLst>
          </p:cNvPr>
          <p:cNvPicPr>
            <a:picLocks noGrp="1" noRot="1" noChangeAspect="1"/>
          </p:cNvPicPr>
          <p:nvPr>
            <p:ph idx="1"/>
            <a:videoFile r:link="rId1"/>
          </p:nvPr>
        </p:nvPicPr>
        <p:blipFill>
          <a:blip r:embed="rId3"/>
          <a:stretch>
            <a:fillRect/>
          </a:stretch>
        </p:blipFill>
        <p:spPr>
          <a:xfrm>
            <a:off x="1943100" y="2160588"/>
            <a:ext cx="6591300" cy="3724275"/>
          </a:xfrm>
          <a:prstGeom prst="rect">
            <a:avLst/>
          </a:prstGeom>
        </p:spPr>
      </p:pic>
    </p:spTree>
    <p:extLst>
      <p:ext uri="{BB962C8B-B14F-4D97-AF65-F5344CB8AC3E}">
        <p14:creationId xmlns:p14="http://schemas.microsoft.com/office/powerpoint/2010/main" val="70438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757791" y="329249"/>
            <a:ext cx="6589199" cy="1280890"/>
          </a:xfrm>
        </p:spPr>
        <p:txBody>
          <a:bodyPr/>
          <a:lstStyle/>
          <a:p>
            <a:pPr eaLnBrk="1" hangingPunct="1"/>
            <a:r>
              <a:rPr lang="en-US" dirty="0">
                <a:latin typeface="Times New Roman" charset="0"/>
                <a:ea typeface="ＭＳ Ｐゴシック" charset="0"/>
                <a:cs typeface="ＭＳ Ｐゴシック" charset="0"/>
              </a:rPr>
              <a:t> Attunement</a:t>
            </a:r>
            <a:r>
              <a:rPr lang="ja-JP" altLang="en-US" dirty="0">
                <a:latin typeface="Times New Roman" charset="0"/>
                <a:ea typeface="ＭＳ Ｐゴシック" charset="0"/>
                <a:cs typeface="ＭＳ Ｐゴシック" charset="0"/>
              </a:rPr>
              <a:t>　</a:t>
            </a:r>
            <a:r>
              <a:rPr lang="ja-JP" altLang="en-US" sz="2400" b="1" dirty="0">
                <a:latin typeface="Times New Roman" charset="0"/>
                <a:ea typeface="ＭＳ Ｐゴシック" charset="0"/>
                <a:cs typeface="ＭＳ Ｐゴシック" charset="0"/>
              </a:rPr>
              <a:t>アチューンメント</a:t>
            </a:r>
            <a:endParaRPr lang="en-US" sz="2400" b="1" dirty="0">
              <a:solidFill>
                <a:srgbClr val="000000"/>
              </a:solidFill>
              <a:latin typeface="Times New Roman" charset="0"/>
              <a:ea typeface="ＭＳ Ｐゴシック" charset="0"/>
              <a:cs typeface="ＭＳ Ｐゴシック" charset="0"/>
            </a:endParaRPr>
          </a:p>
        </p:txBody>
      </p:sp>
      <p:sp>
        <p:nvSpPr>
          <p:cNvPr id="20483" name="Rectangle 3"/>
          <p:cNvSpPr>
            <a:spLocks noGrp="1" noChangeArrowheads="1"/>
          </p:cNvSpPr>
          <p:nvPr>
            <p:ph idx="1"/>
          </p:nvPr>
        </p:nvSpPr>
        <p:spPr>
          <a:xfrm>
            <a:off x="1570383" y="1133061"/>
            <a:ext cx="7066721" cy="5357191"/>
          </a:xfrm>
        </p:spPr>
        <p:txBody>
          <a:bodyPr>
            <a:normAutofit fontScale="92500" lnSpcReduction="10000"/>
          </a:bodyPr>
          <a:lstStyle/>
          <a:p>
            <a:pPr>
              <a:buFont typeface="Wingdings" charset="2"/>
              <a:buChar char="Ø"/>
            </a:pPr>
            <a:r>
              <a:rPr lang="en-US" sz="5400" dirty="0">
                <a:solidFill>
                  <a:srgbClr val="1F497D"/>
                </a:solidFill>
                <a:latin typeface="Times New Roman" charset="0"/>
                <a:ea typeface="ＭＳ Ｐゴシック" charset="0"/>
                <a:cs typeface="ＭＳ Ｐゴシック" charset="0"/>
              </a:rPr>
              <a:t>Bringing into harmony </a:t>
            </a:r>
          </a:p>
          <a:p>
            <a:pPr marL="0" indent="0">
              <a:buNone/>
            </a:pPr>
            <a:r>
              <a:rPr lang="ja-JP" altLang="en-US" sz="1900" dirty="0">
                <a:solidFill>
                  <a:srgbClr val="1F497D"/>
                </a:solidFill>
                <a:latin typeface="Times New Roman" charset="0"/>
                <a:ea typeface="ＭＳ Ｐゴシック" charset="0"/>
                <a:cs typeface="ＭＳ Ｐゴシック" charset="0"/>
              </a:rPr>
              <a:t>　　　　</a:t>
            </a:r>
            <a:r>
              <a:rPr lang="ja-JP" altLang="en-US" sz="2600" b="1" dirty="0">
                <a:solidFill>
                  <a:srgbClr val="1F497D"/>
                </a:solidFill>
                <a:latin typeface="Times New Roman" charset="0"/>
                <a:ea typeface="ＭＳ Ｐゴシック" charset="0"/>
                <a:cs typeface="ＭＳ Ｐゴシック" charset="0"/>
              </a:rPr>
              <a:t>調和すること</a:t>
            </a:r>
            <a:endParaRPr lang="en-US" sz="2600" b="1" dirty="0">
              <a:solidFill>
                <a:srgbClr val="1F497D"/>
              </a:solidFill>
              <a:latin typeface="Times New Roman" charset="0"/>
              <a:ea typeface="ＭＳ Ｐゴシック" charset="0"/>
              <a:cs typeface="ＭＳ Ｐゴシック" charset="0"/>
            </a:endParaRPr>
          </a:p>
          <a:p>
            <a:pPr>
              <a:buFont typeface="Wingdings" charset="2"/>
              <a:buChar char="Ø"/>
            </a:pPr>
            <a:r>
              <a:rPr lang="en-US" sz="5400" dirty="0">
                <a:solidFill>
                  <a:srgbClr val="1F497D"/>
                </a:solidFill>
                <a:latin typeface="Times New Roman" charset="0"/>
                <a:ea typeface="ＭＳ Ｐゴシック" charset="0"/>
                <a:cs typeface="ＭＳ Ｐゴシック" charset="0"/>
              </a:rPr>
              <a:t>An embodied feeling of being at one with another being, groups or spiritual</a:t>
            </a:r>
          </a:p>
          <a:p>
            <a:pPr marL="0" indent="0">
              <a:buNone/>
            </a:pPr>
            <a:r>
              <a:rPr lang="ja-JP" altLang="en-US" sz="2400" dirty="0">
                <a:solidFill>
                  <a:srgbClr val="1F497D"/>
                </a:solidFill>
                <a:latin typeface="ＭＳ Ｐゴシック" panose="020B0600070205080204" pitchFamily="50" charset="-128"/>
                <a:ea typeface="ＭＳ Ｐゴシック" panose="020B0600070205080204" pitchFamily="50" charset="-128"/>
                <a:cs typeface="ＭＳ Ｐゴシック" charset="0"/>
              </a:rPr>
              <a:t>　　</a:t>
            </a:r>
            <a:r>
              <a:rPr lang="ja-JP" altLang="en-US" sz="2800" b="1" dirty="0">
                <a:solidFill>
                  <a:srgbClr val="1F497D"/>
                </a:solidFill>
                <a:latin typeface="ＭＳ Ｐゴシック" panose="020B0600070205080204" pitchFamily="50" charset="-128"/>
                <a:ea typeface="ＭＳ Ｐゴシック" panose="020B0600070205080204" pitchFamily="50" charset="-128"/>
                <a:cs typeface="ＭＳ Ｐゴシック" charset="0"/>
              </a:rPr>
              <a:t>他の存在（人）、グループ、または、</a:t>
            </a:r>
            <a:endParaRPr lang="en-US" altLang="ja-JP" sz="2800" b="1" dirty="0">
              <a:solidFill>
                <a:srgbClr val="1F497D"/>
              </a:solidFill>
              <a:latin typeface="ＭＳ Ｐゴシック" panose="020B0600070205080204" pitchFamily="50" charset="-128"/>
              <a:ea typeface="ＭＳ Ｐゴシック" panose="020B0600070205080204" pitchFamily="50" charset="-128"/>
              <a:cs typeface="ＭＳ Ｐゴシック" charset="0"/>
            </a:endParaRPr>
          </a:p>
          <a:p>
            <a:pPr marL="0" indent="0">
              <a:buNone/>
            </a:pPr>
            <a:r>
              <a:rPr lang="ja-JP" altLang="en-US" sz="2800" b="1" dirty="0">
                <a:solidFill>
                  <a:srgbClr val="1F497D"/>
                </a:solidFill>
                <a:latin typeface="ＭＳ Ｐゴシック" panose="020B0600070205080204" pitchFamily="50" charset="-128"/>
                <a:ea typeface="ＭＳ Ｐゴシック" panose="020B0600070205080204" pitchFamily="50" charset="-128"/>
                <a:cs typeface="ＭＳ Ｐゴシック" charset="0"/>
              </a:rPr>
              <a:t>　　スピリチュアルなものと一つになっている</a:t>
            </a:r>
            <a:endParaRPr lang="en-US" altLang="ja-JP" sz="2800" b="1" dirty="0">
              <a:solidFill>
                <a:srgbClr val="1F497D"/>
              </a:solidFill>
              <a:latin typeface="ＭＳ Ｐゴシック" panose="020B0600070205080204" pitchFamily="50" charset="-128"/>
              <a:ea typeface="ＭＳ Ｐゴシック" panose="020B0600070205080204" pitchFamily="50" charset="-128"/>
              <a:cs typeface="ＭＳ Ｐゴシック" charset="0"/>
            </a:endParaRPr>
          </a:p>
          <a:p>
            <a:pPr marL="0" indent="0">
              <a:buNone/>
            </a:pPr>
            <a:r>
              <a:rPr lang="ja-JP" altLang="en-US" sz="2800" b="1" dirty="0">
                <a:solidFill>
                  <a:srgbClr val="1F497D"/>
                </a:solidFill>
                <a:latin typeface="ＭＳ Ｐゴシック" panose="020B0600070205080204" pitchFamily="50" charset="-128"/>
                <a:ea typeface="ＭＳ Ｐゴシック" panose="020B0600070205080204" pitchFamily="50" charset="-128"/>
                <a:cs typeface="ＭＳ Ｐゴシック" charset="0"/>
              </a:rPr>
              <a:t>　　ような感じ</a:t>
            </a:r>
            <a:br>
              <a:rPr lang="en-US" altLang="ja-JP" sz="2800" b="1" dirty="0">
                <a:solidFill>
                  <a:srgbClr val="1F497D"/>
                </a:solidFill>
                <a:latin typeface="ＭＳ Ｐゴシック" panose="020B0600070205080204" pitchFamily="50" charset="-128"/>
                <a:ea typeface="ＭＳ Ｐゴシック" panose="020B0600070205080204" pitchFamily="50" charset="-128"/>
                <a:cs typeface="ＭＳ Ｐゴシック" charset="0"/>
              </a:rPr>
            </a:br>
            <a:r>
              <a:rPr lang="ja-JP" altLang="en-US" sz="2800" b="1" dirty="0">
                <a:solidFill>
                  <a:srgbClr val="1F497D"/>
                </a:solidFill>
                <a:latin typeface="ＭＳ Ｐゴシック" panose="020B0600070205080204" pitchFamily="50" charset="-128"/>
                <a:ea typeface="ＭＳ Ｐゴシック" panose="020B0600070205080204" pitchFamily="50" charset="-128"/>
                <a:cs typeface="ＭＳ Ｐゴシック" charset="0"/>
              </a:rPr>
              <a:t>　</a:t>
            </a:r>
            <a:endParaRPr lang="en-US" sz="5400" dirty="0">
              <a:solidFill>
                <a:srgbClr val="1F497D"/>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2053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1488001" y="241745"/>
            <a:ext cx="6589199" cy="1280890"/>
          </a:xfrm>
        </p:spPr>
        <p:txBody>
          <a:bodyPr/>
          <a:lstStyle/>
          <a:p>
            <a:pPr eaLnBrk="1" hangingPunct="1"/>
            <a:r>
              <a:rPr lang="en-US" dirty="0">
                <a:solidFill>
                  <a:srgbClr val="164C6C"/>
                </a:solidFill>
                <a:latin typeface="Georgia" charset="0"/>
              </a:rPr>
              <a:t>Rhythm Regulation</a:t>
            </a:r>
            <a:r>
              <a:rPr lang="ja-JP" altLang="en-US" dirty="0">
                <a:solidFill>
                  <a:srgbClr val="164C6C"/>
                </a:solidFill>
                <a:latin typeface="Georgia" charset="0"/>
              </a:rPr>
              <a:t>　</a:t>
            </a:r>
            <a:br>
              <a:rPr lang="en-US" altLang="ja-JP" dirty="0">
                <a:solidFill>
                  <a:srgbClr val="164C6C"/>
                </a:solidFill>
                <a:latin typeface="Georgia" charset="0"/>
              </a:rPr>
            </a:br>
            <a:r>
              <a:rPr lang="ja-JP" altLang="en-US" sz="2800" dirty="0">
                <a:solidFill>
                  <a:srgbClr val="164C6C"/>
                </a:solidFill>
                <a:latin typeface="ＭＳ Ｐゴシック" panose="020B0600070205080204" pitchFamily="50" charset="-128"/>
                <a:ea typeface="ＭＳ Ｐゴシック" panose="020B0600070205080204" pitchFamily="50" charset="-128"/>
              </a:rPr>
              <a:t>リズムの規制</a:t>
            </a:r>
            <a:endParaRPr lang="en-US" sz="2800" dirty="0">
              <a:solidFill>
                <a:srgbClr val="164C6C"/>
              </a:solidFill>
              <a:latin typeface="ＭＳ Ｐゴシック" panose="020B0600070205080204" pitchFamily="50" charset="-128"/>
              <a:ea typeface="ＭＳ Ｐゴシック" panose="020B0600070205080204" pitchFamily="50" charset="-128"/>
            </a:endParaRPr>
          </a:p>
        </p:txBody>
      </p:sp>
      <p:sp>
        <p:nvSpPr>
          <p:cNvPr id="34818" name="Content Placeholder 2"/>
          <p:cNvSpPr>
            <a:spLocks noGrp="1"/>
          </p:cNvSpPr>
          <p:nvPr>
            <p:ph sz="quarter" idx="1"/>
          </p:nvPr>
        </p:nvSpPr>
        <p:spPr>
          <a:xfrm>
            <a:off x="301624" y="1527174"/>
            <a:ext cx="8842375" cy="5006975"/>
          </a:xfrm>
        </p:spPr>
        <p:txBody>
          <a:bodyPr>
            <a:normAutofit/>
          </a:bodyPr>
          <a:lstStyle/>
          <a:p>
            <a:pPr eaLnBrk="1" hangingPunct="1"/>
            <a:r>
              <a:rPr lang="en-US" sz="2800" dirty="0">
                <a:latin typeface="Georgia" charset="0"/>
              </a:rPr>
              <a:t>Research with Vietnam veterans, mentioned that group members learned how to </a:t>
            </a:r>
            <a:r>
              <a:rPr lang="en-US" sz="2800" dirty="0">
                <a:solidFill>
                  <a:srgbClr val="FF0000"/>
                </a:solidFill>
                <a:latin typeface="Georgia" charset="0"/>
              </a:rPr>
              <a:t>control their feelings by controlling rhythm,</a:t>
            </a:r>
            <a:r>
              <a:rPr lang="en-US" sz="2800" dirty="0">
                <a:latin typeface="Georgia" charset="0"/>
              </a:rPr>
              <a:t> volume, tempo, and timbre of the drums. As they took control of the drums, they actually took control of themselves.</a:t>
            </a:r>
          </a:p>
          <a:p>
            <a:pPr marL="0" indent="0" eaLnBrk="1" hangingPunct="1">
              <a:buNone/>
            </a:pPr>
            <a:br>
              <a:rPr lang="en-US" sz="2800" dirty="0">
                <a:latin typeface="Georgia" charset="0"/>
              </a:rPr>
            </a:br>
            <a:r>
              <a:rPr lang="ja-JP" altLang="en-US" sz="2800" dirty="0">
                <a:latin typeface="Georgia" charset="0"/>
              </a:rPr>
              <a:t>　　</a:t>
            </a:r>
            <a:r>
              <a:rPr lang="ja-JP" altLang="en-US" sz="2400" dirty="0">
                <a:latin typeface="Georgia" charset="0"/>
              </a:rPr>
              <a:t>ベトナム帰還兵を対象とした研究は、彼らが、ドラムの</a:t>
            </a:r>
            <a:br>
              <a:rPr lang="en-US" altLang="ja-JP" sz="2400" dirty="0">
                <a:latin typeface="Georgia" charset="0"/>
              </a:rPr>
            </a:br>
            <a:r>
              <a:rPr lang="ja-JP" altLang="en-US" sz="2400" dirty="0">
                <a:latin typeface="Georgia" charset="0"/>
              </a:rPr>
              <a:t>　　 リズムや音量、テンポ（速度）、音色を制御することで、</a:t>
            </a:r>
            <a:endParaRPr lang="en-US" altLang="ja-JP" sz="2400" dirty="0">
              <a:latin typeface="Georgia" charset="0"/>
            </a:endParaRPr>
          </a:p>
          <a:p>
            <a:pPr marL="0" indent="0" eaLnBrk="1" hangingPunct="1">
              <a:buNone/>
            </a:pPr>
            <a:r>
              <a:rPr lang="ja-JP" altLang="en-US" sz="2400" dirty="0">
                <a:latin typeface="Georgia" charset="0"/>
              </a:rPr>
              <a:t>　　 感情をコントロールする方法を学んだと述べています。</a:t>
            </a:r>
            <a:br>
              <a:rPr lang="en-US" altLang="ja-JP" sz="2400" dirty="0">
                <a:latin typeface="Georgia" charset="0"/>
              </a:rPr>
            </a:br>
            <a:r>
              <a:rPr lang="ja-JP" altLang="en-US" sz="2400" dirty="0">
                <a:latin typeface="Georgia" charset="0"/>
              </a:rPr>
              <a:t>　　ドラムのコントロールをすることで、自分たち自身をも</a:t>
            </a:r>
            <a:br>
              <a:rPr lang="en-US" altLang="ja-JP" sz="2400" dirty="0">
                <a:latin typeface="Georgia" charset="0"/>
              </a:rPr>
            </a:br>
            <a:r>
              <a:rPr lang="ja-JP" altLang="en-US" sz="2400" dirty="0">
                <a:latin typeface="Georgia" charset="0"/>
              </a:rPr>
              <a:t>　　 コントロールしていたのです。</a:t>
            </a:r>
            <a:endParaRPr lang="en-US" sz="2400" dirty="0">
              <a:latin typeface="Georgia" charset="0"/>
            </a:endParaRPr>
          </a:p>
          <a:p>
            <a:pPr eaLnBrk="1" hangingPunct="1"/>
            <a:endParaRPr lang="en-US" dirty="0">
              <a:latin typeface="Georgia" charset="0"/>
            </a:endParaRPr>
          </a:p>
        </p:txBody>
      </p:sp>
    </p:spTree>
    <p:extLst>
      <p:ext uri="{BB962C8B-B14F-4D97-AF65-F5344CB8AC3E}">
        <p14:creationId xmlns:p14="http://schemas.microsoft.com/office/powerpoint/2010/main" val="1950083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851" y="166910"/>
            <a:ext cx="6589199" cy="576040"/>
          </a:xfrm>
        </p:spPr>
        <p:txBody>
          <a:bodyPr>
            <a:normAutofit fontScale="90000"/>
          </a:bodyPr>
          <a:lstStyle/>
          <a:p>
            <a:r>
              <a:rPr lang="en-US" dirty="0"/>
              <a:t>Research</a:t>
            </a:r>
            <a:r>
              <a:rPr lang="ja-JP" altLang="en-US" dirty="0"/>
              <a:t>　</a:t>
            </a:r>
            <a:r>
              <a:rPr lang="ja-JP" altLang="en-US" sz="2400" dirty="0">
                <a:latin typeface="ＭＳ Ｐゴシック" panose="020B0600070205080204" pitchFamily="50" charset="-128"/>
                <a:ea typeface="ＭＳ Ｐゴシック" panose="020B0600070205080204" pitchFamily="50" charset="-128"/>
              </a:rPr>
              <a:t>研究</a:t>
            </a:r>
            <a:endParaRPr lang="en-US" sz="2400"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a:xfrm>
            <a:off x="1407502" y="931985"/>
            <a:ext cx="7473461" cy="5926015"/>
          </a:xfrm>
        </p:spPr>
        <p:txBody>
          <a:bodyPr>
            <a:normAutofit fontScale="55000" lnSpcReduction="20000"/>
          </a:bodyPr>
          <a:lstStyle/>
          <a:p>
            <a:pPr>
              <a:lnSpc>
                <a:spcPct val="200000"/>
              </a:lnSpc>
            </a:pPr>
            <a:r>
              <a:rPr lang="en-US" sz="3200" b="1" dirty="0"/>
              <a:t>At the Remo Institute (Bittman et al., 2001), research on improvisational drumming patterns has demonstrated significant increases in the activity of </a:t>
            </a:r>
            <a:r>
              <a:rPr lang="en-US" sz="3200" b="1" u="sng" dirty="0">
                <a:solidFill>
                  <a:srgbClr val="FF0000"/>
                </a:solidFill>
              </a:rPr>
              <a:t>cellular immune components responsible for seeking out and destroying cancer cells and viruses</a:t>
            </a:r>
            <a:r>
              <a:rPr lang="en-US" sz="3200" b="1" dirty="0"/>
              <a:t>, and an increase in stimulating alpha brainwave activity (deep relaxation). </a:t>
            </a:r>
          </a:p>
          <a:p>
            <a:pPr marL="0" indent="0">
              <a:lnSpc>
                <a:spcPct val="200000"/>
              </a:lnSpc>
              <a:buNone/>
            </a:pPr>
            <a:r>
              <a:rPr lang="ja-JP" altLang="en-US" sz="2400" dirty="0"/>
              <a:t>　　</a:t>
            </a:r>
            <a:r>
              <a:rPr lang="ja-JP" altLang="en-US" sz="3200" b="1" dirty="0">
                <a:latin typeface="ＭＳ Ｐゴシック" panose="020B0600070205080204" pitchFamily="50" charset="-128"/>
                <a:ea typeface="ＭＳ Ｐゴシック" panose="020B0600070205080204" pitchFamily="50" charset="-128"/>
              </a:rPr>
              <a:t>レモ・インスティテュートの研究は、即興のドラミングのパターンが、</a:t>
            </a:r>
            <a:br>
              <a:rPr lang="en-US" altLang="ja-JP" sz="3200" b="1" dirty="0">
                <a:latin typeface="ＭＳ Ｐゴシック" panose="020B0600070205080204" pitchFamily="50" charset="-128"/>
                <a:ea typeface="ＭＳ Ｐゴシック" panose="020B0600070205080204" pitchFamily="50" charset="-128"/>
              </a:rPr>
            </a:br>
            <a:r>
              <a:rPr lang="ja-JP" altLang="en-US" sz="3200" b="1" dirty="0">
                <a:latin typeface="ＭＳ Ｐゴシック" panose="020B0600070205080204" pitchFamily="50" charset="-128"/>
                <a:ea typeface="ＭＳ Ｐゴシック" panose="020B0600070205080204" pitchFamily="50" charset="-128"/>
              </a:rPr>
              <a:t>　　がん細胞やウィルス（細菌）を見つけて破壊しようとする役割を担う</a:t>
            </a:r>
            <a:br>
              <a:rPr lang="en-US" altLang="ja-JP" sz="3200" b="1" dirty="0">
                <a:latin typeface="ＭＳ Ｐゴシック" panose="020B0600070205080204" pitchFamily="50" charset="-128"/>
                <a:ea typeface="ＭＳ Ｐゴシック" panose="020B0600070205080204" pitchFamily="50" charset="-128"/>
              </a:rPr>
            </a:br>
            <a:r>
              <a:rPr lang="ja-JP" altLang="en-US" sz="3200" b="1" dirty="0">
                <a:latin typeface="ＭＳ Ｐゴシック" panose="020B0600070205080204" pitchFamily="50" charset="-128"/>
                <a:ea typeface="ＭＳ Ｐゴシック" panose="020B0600070205080204" pitchFamily="50" charset="-128"/>
              </a:rPr>
              <a:t>　　細胞性免疫成分の活動と脳内アルファー波への刺激を大いに高める</a:t>
            </a:r>
            <a:br>
              <a:rPr lang="en-US" altLang="ja-JP" sz="3200" b="1" dirty="0">
                <a:latin typeface="ＭＳ Ｐゴシック" panose="020B0600070205080204" pitchFamily="50" charset="-128"/>
                <a:ea typeface="ＭＳ Ｐゴシック" panose="020B0600070205080204" pitchFamily="50" charset="-128"/>
              </a:rPr>
            </a:br>
            <a:r>
              <a:rPr lang="ja-JP" altLang="en-US" sz="3200" b="1" dirty="0">
                <a:latin typeface="ＭＳ Ｐゴシック" panose="020B0600070205080204" pitchFamily="50" charset="-128"/>
                <a:ea typeface="ＭＳ Ｐゴシック" panose="020B0600070205080204" pitchFamily="50" charset="-128"/>
              </a:rPr>
              <a:t>　　（深いリラクゼーションをもたらす）ことになったことを示しています。</a:t>
            </a:r>
          </a:p>
          <a:p>
            <a:pPr>
              <a:lnSpc>
                <a:spcPct val="200000"/>
              </a:lnSpc>
            </a:pPr>
            <a:endParaRPr lang="en-US" sz="2400" dirty="0"/>
          </a:p>
          <a:p>
            <a:endParaRPr lang="en-US" dirty="0"/>
          </a:p>
        </p:txBody>
      </p:sp>
    </p:spTree>
    <p:extLst>
      <p:ext uri="{BB962C8B-B14F-4D97-AF65-F5344CB8AC3E}">
        <p14:creationId xmlns:p14="http://schemas.microsoft.com/office/powerpoint/2010/main" val="2455220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297" y="316524"/>
            <a:ext cx="6589199" cy="1280890"/>
          </a:xfrm>
        </p:spPr>
        <p:txBody>
          <a:bodyPr>
            <a:normAutofit fontScale="90000"/>
          </a:bodyPr>
          <a:lstStyle/>
          <a:p>
            <a:r>
              <a:rPr lang="en-US" sz="4000" dirty="0"/>
              <a:t>So…</a:t>
            </a:r>
            <a:br>
              <a:rPr lang="en-US" sz="4000" dirty="0"/>
            </a:br>
            <a:r>
              <a:rPr lang="en-US" sz="4000" dirty="0"/>
              <a:t>What is the rhythm of…</a:t>
            </a:r>
            <a:br>
              <a:rPr lang="en-US" sz="4000" dirty="0"/>
            </a:br>
            <a:r>
              <a:rPr lang="ja-JP" altLang="en-US" sz="2700" dirty="0">
                <a:latin typeface="ＭＳ Ｐゴシック" panose="020B0600070205080204" pitchFamily="50" charset="-128"/>
                <a:ea typeface="ＭＳ Ｐゴシック" panose="020B0600070205080204" pitchFamily="50" charset="-128"/>
              </a:rPr>
              <a:t>では、下記のものがもつリズムとは</a:t>
            </a:r>
            <a:br>
              <a:rPr lang="en-US" altLang="ja-JP" sz="2700" dirty="0">
                <a:latin typeface="ＭＳ Ｐゴシック" panose="020B0600070205080204" pitchFamily="50" charset="-128"/>
                <a:ea typeface="ＭＳ Ｐゴシック" panose="020B0600070205080204" pitchFamily="50" charset="-128"/>
              </a:rPr>
            </a:br>
            <a:r>
              <a:rPr lang="ja-JP" altLang="en-US" sz="2700" dirty="0">
                <a:latin typeface="ＭＳ Ｐゴシック" panose="020B0600070205080204" pitchFamily="50" charset="-128"/>
                <a:ea typeface="ＭＳ Ｐゴシック" panose="020B0600070205080204" pitchFamily="50" charset="-128"/>
              </a:rPr>
              <a:t>どういうものでしょうか？</a:t>
            </a:r>
            <a:br>
              <a:rPr lang="en-US" sz="2700" dirty="0">
                <a:latin typeface="ＭＳ Ｐゴシック" panose="020B0600070205080204" pitchFamily="50" charset="-128"/>
                <a:ea typeface="ＭＳ Ｐゴシック" panose="020B0600070205080204" pitchFamily="50" charset="-128"/>
              </a:rPr>
            </a:br>
            <a:endParaRPr lang="en-US" sz="2700"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a:xfrm>
            <a:off x="1942415" y="2637691"/>
            <a:ext cx="6591985" cy="3903785"/>
          </a:xfrm>
        </p:spPr>
        <p:txBody>
          <a:bodyPr>
            <a:noAutofit/>
          </a:bodyPr>
          <a:lstStyle/>
          <a:p>
            <a:pPr>
              <a:buFont typeface="Wingdings" charset="2"/>
              <a:buChar char="Ø"/>
            </a:pPr>
            <a:r>
              <a:rPr lang="en-US" sz="3600" dirty="0"/>
              <a:t>	ANXIETY</a:t>
            </a:r>
            <a:r>
              <a:rPr lang="ja-JP" altLang="en-US" sz="3600" dirty="0"/>
              <a:t>　　　不安</a:t>
            </a:r>
            <a:endParaRPr lang="en-US" sz="3600" dirty="0"/>
          </a:p>
          <a:p>
            <a:pPr>
              <a:buFont typeface="Wingdings" charset="2"/>
              <a:buChar char="Ø"/>
            </a:pPr>
            <a:r>
              <a:rPr lang="en-US" sz="3600" dirty="0"/>
              <a:t>	TRAUMA</a:t>
            </a:r>
            <a:r>
              <a:rPr lang="ja-JP" altLang="en-US" sz="3600" dirty="0"/>
              <a:t>　　　トラウマ</a:t>
            </a:r>
            <a:endParaRPr lang="en-US" sz="3600" dirty="0"/>
          </a:p>
          <a:p>
            <a:pPr>
              <a:buFont typeface="Wingdings" charset="2"/>
              <a:buChar char="Ø"/>
            </a:pPr>
            <a:r>
              <a:rPr lang="en-US" sz="3600" dirty="0"/>
              <a:t>	DEPRESSION	</a:t>
            </a:r>
            <a:r>
              <a:rPr lang="ja-JP" altLang="en-US" sz="3600" dirty="0"/>
              <a:t>　鬱</a:t>
            </a:r>
            <a:endParaRPr lang="en-US" sz="3600" dirty="0"/>
          </a:p>
          <a:p>
            <a:pPr>
              <a:buFont typeface="Wingdings" charset="2"/>
              <a:buChar char="Ø"/>
            </a:pPr>
            <a:r>
              <a:rPr lang="en-US" sz="3600" dirty="0"/>
              <a:t>	CONFUSION</a:t>
            </a:r>
            <a:r>
              <a:rPr lang="ja-JP" altLang="en-US" sz="3600" dirty="0"/>
              <a:t>　混乱</a:t>
            </a:r>
            <a:endParaRPr lang="en-US" sz="3600" dirty="0"/>
          </a:p>
          <a:p>
            <a:pPr>
              <a:buFont typeface="Wingdings" charset="2"/>
              <a:buChar char="Ø"/>
            </a:pPr>
            <a:r>
              <a:rPr lang="en-US" sz="3600" dirty="0"/>
              <a:t>	JOY</a:t>
            </a:r>
            <a:r>
              <a:rPr lang="ja-JP" altLang="en-US" sz="3600" dirty="0"/>
              <a:t>　　　　　喜び</a:t>
            </a:r>
            <a:endParaRPr lang="en-US" sz="3600" dirty="0"/>
          </a:p>
        </p:txBody>
      </p:sp>
    </p:spTree>
    <p:extLst>
      <p:ext uri="{BB962C8B-B14F-4D97-AF65-F5344CB8AC3E}">
        <p14:creationId xmlns:p14="http://schemas.microsoft.com/office/powerpoint/2010/main" val="493209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400" y="340023"/>
            <a:ext cx="7359704" cy="1280890"/>
          </a:xfrm>
        </p:spPr>
        <p:txBody>
          <a:bodyPr>
            <a:normAutofit fontScale="90000"/>
          </a:bodyPr>
          <a:lstStyle/>
          <a:p>
            <a:r>
              <a:rPr lang="en-US" dirty="0"/>
              <a:t>Listen and Notice</a:t>
            </a:r>
            <a:br>
              <a:rPr lang="en-US" dirty="0"/>
            </a:br>
            <a:r>
              <a:rPr lang="en-US" dirty="0"/>
              <a:t>What is the Rhythm?</a:t>
            </a:r>
            <a:br>
              <a:rPr lang="en-US" dirty="0"/>
            </a:br>
            <a:r>
              <a:rPr lang="ja-JP" altLang="en-US" sz="2700" b="1" dirty="0">
                <a:latin typeface="ＭＳ Ｐゴシック" panose="020B0600070205080204" pitchFamily="50" charset="-128"/>
                <a:ea typeface="ＭＳ Ｐゴシック" panose="020B0600070205080204" pitchFamily="50" charset="-128"/>
              </a:rPr>
              <a:t>リズムがどういうものか、聴いて、気づいてください。　</a:t>
            </a:r>
            <a:endParaRPr lang="en-US" sz="2700" b="1" dirty="0">
              <a:latin typeface="ＭＳ Ｐゴシック" panose="020B0600070205080204" pitchFamily="50" charset="-128"/>
              <a:ea typeface="ＭＳ Ｐゴシック" panose="020B0600070205080204" pitchFamily="50" charset="-128"/>
            </a:endParaRPr>
          </a:p>
        </p:txBody>
      </p:sp>
      <p:pic>
        <p:nvPicPr>
          <p:cNvPr id="4" name="Ocean Sounds Maine.m4a">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14"/>
          <a:stretch>
            <a:fillRect/>
          </a:stretch>
        </p:blipFill>
        <p:spPr>
          <a:xfrm>
            <a:off x="1720850" y="2203450"/>
            <a:ext cx="812800" cy="812800"/>
          </a:xfrm>
        </p:spPr>
      </p:pic>
      <p:pic>
        <p:nvPicPr>
          <p:cNvPr id="5" name="1-24 Bach_ English Suite #3 In G Minor, BWV 808 - 7. Gigue.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720850" y="4892675"/>
            <a:ext cx="812800" cy="812800"/>
          </a:xfrm>
          <a:prstGeom prst="rect">
            <a:avLst/>
          </a:prstGeom>
        </p:spPr>
      </p:pic>
      <p:pic>
        <p:nvPicPr>
          <p:cNvPr id="6" name="04 The Return 1.m4p">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848350" y="2209800"/>
            <a:ext cx="812800" cy="812800"/>
          </a:xfrm>
          <a:prstGeom prst="rect">
            <a:avLst/>
          </a:prstGeom>
        </p:spPr>
      </p:pic>
      <p:pic>
        <p:nvPicPr>
          <p:cNvPr id="7" name="17 Play that funky music.m4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848350" y="4816475"/>
            <a:ext cx="812800" cy="812800"/>
          </a:xfrm>
          <a:prstGeom prst="rect">
            <a:avLst/>
          </a:prstGeom>
        </p:spPr>
      </p:pic>
      <p:pic>
        <p:nvPicPr>
          <p:cNvPr id="11" name="01 Japanese Flute.m4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3759200" y="2209800"/>
            <a:ext cx="812800" cy="812800"/>
          </a:xfrm>
          <a:prstGeom prst="rect">
            <a:avLst/>
          </a:prstGeom>
        </p:spPr>
      </p:pic>
      <p:pic>
        <p:nvPicPr>
          <p:cNvPr id="12" name="06 Love Serenade.m4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3945467" y="4901142"/>
            <a:ext cx="812800" cy="812800"/>
          </a:xfrm>
          <a:prstGeom prst="rect">
            <a:avLst/>
          </a:prstGeom>
        </p:spPr>
      </p:pic>
    </p:spTree>
    <p:extLst>
      <p:ext uri="{BB962C8B-B14F-4D97-AF65-F5344CB8AC3E}">
        <p14:creationId xmlns:p14="http://schemas.microsoft.com/office/powerpoint/2010/main" val="1529925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1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219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78903"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91572"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28794" fill="hold"/>
                                        <p:tgtEl>
                                          <p:spTgt spid="11"/>
                                        </p:tgtEl>
                                      </p:cBhvr>
                                    </p:cmd>
                                  </p:childTnLst>
                                </p:cTn>
                              </p:par>
                            </p:childTnLst>
                          </p:cTn>
                        </p:par>
                      </p:childTnLst>
                    </p:cTn>
                  </p:par>
                </p:childTnLst>
              </p:cTn>
              <p:nextCondLst>
                <p:cond evt="onClick" delay="0">
                  <p:tgtEl>
                    <p:spTgt spid="11"/>
                  </p:tgtEl>
                </p:cond>
              </p:nextCondLst>
            </p:seq>
            <p:audio>
              <p:cMediaNode vol="8000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2052" fill="hold"/>
                                        <p:tgtEl>
                                          <p:spTgt spid="12"/>
                                        </p:tgtEl>
                                      </p:cBhvr>
                                    </p:cmd>
                                  </p:childTnLst>
                                </p:cTn>
                              </p:par>
                            </p:childTnLst>
                          </p:cTn>
                        </p:par>
                      </p:childTnLst>
                    </p:cTn>
                  </p:par>
                </p:childTnLst>
              </p:cTn>
              <p:nextCondLst>
                <p:cond evt="onClick" delay="0">
                  <p:tgtEl>
                    <p:spTgt spid="12"/>
                  </p:tgtEl>
                </p:cond>
              </p:nextCondLst>
            </p:seq>
            <p:audio>
              <p:cMediaNode vol="80000">
                <p:cTn id="3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Attachment</a:t>
            </a:r>
          </a:p>
        </p:txBody>
      </p:sp>
      <p:pic>
        <p:nvPicPr>
          <p:cNvPr id="4" name="Content Placeholder 3" descr="Mother and child.pdf"/>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717755" y="383458"/>
            <a:ext cx="14942111" cy="19173937"/>
          </a:xfrm>
        </p:spPr>
      </p:pic>
      <p:sp>
        <p:nvSpPr>
          <p:cNvPr id="3" name="テキスト ボックス 2">
            <a:extLst>
              <a:ext uri="{FF2B5EF4-FFF2-40B4-BE49-F238E27FC236}">
                <a16:creationId xmlns:a16="http://schemas.microsoft.com/office/drawing/2014/main" id="{284E1E86-3811-4937-9607-86DCDB1AA285}"/>
              </a:ext>
            </a:extLst>
          </p:cNvPr>
          <p:cNvSpPr txBox="1"/>
          <p:nvPr/>
        </p:nvSpPr>
        <p:spPr>
          <a:xfrm>
            <a:off x="5368413" y="1288026"/>
            <a:ext cx="2123768" cy="461665"/>
          </a:xfrm>
          <a:prstGeom prst="rect">
            <a:avLst/>
          </a:prstGeom>
          <a:noFill/>
        </p:spPr>
        <p:txBody>
          <a:bodyPr wrap="squar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愛着</a:t>
            </a:r>
          </a:p>
        </p:txBody>
      </p:sp>
    </p:spTree>
    <p:extLst>
      <p:ext uri="{BB962C8B-B14F-4D97-AF65-F5344CB8AC3E}">
        <p14:creationId xmlns:p14="http://schemas.microsoft.com/office/powerpoint/2010/main" val="1781555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Resonance</a:t>
            </a:r>
            <a:r>
              <a:rPr lang="ja-JP" altLang="en-US" dirty="0"/>
              <a:t>　共鳴</a:t>
            </a:r>
            <a:endParaRPr lang="en-US" dirty="0"/>
          </a:p>
        </p:txBody>
      </p:sp>
      <p:pic>
        <p:nvPicPr>
          <p:cNvPr id="6" name="Content Placeholder 5" descr="tuning forks resonance.pdf"/>
          <p:cNvPicPr>
            <a:picLocks noGrp="1" noChangeAspect="1"/>
          </p:cNvPicPr>
          <p:nvPr>
            <p:ph idx="1"/>
          </p:nvPr>
        </p:nvPicPr>
        <p:blipFill rotWithShape="1">
          <a:blip r:embed="rId2">
            <a:extLst>
              <a:ext uri="{28A0092B-C50C-407E-A947-70E740481C1C}">
                <a14:useLocalDpi xmlns:a14="http://schemas.microsoft.com/office/drawing/2010/main" val="0"/>
              </a:ext>
            </a:extLst>
          </a:blip>
          <a:srcRect t="-21549" b="48235"/>
          <a:stretch/>
        </p:blipFill>
        <p:spPr>
          <a:xfrm>
            <a:off x="457200" y="1457325"/>
            <a:ext cx="8229600" cy="4305300"/>
          </a:xfrm>
        </p:spPr>
      </p:pic>
      <p:sp>
        <p:nvSpPr>
          <p:cNvPr id="5" name="テキスト ボックス 4">
            <a:extLst>
              <a:ext uri="{FF2B5EF4-FFF2-40B4-BE49-F238E27FC236}">
                <a16:creationId xmlns:a16="http://schemas.microsoft.com/office/drawing/2014/main" id="{7DB00823-30DF-4605-AF26-1139732D97A5}"/>
              </a:ext>
            </a:extLst>
          </p:cNvPr>
          <p:cNvSpPr txBox="1"/>
          <p:nvPr/>
        </p:nvSpPr>
        <p:spPr>
          <a:xfrm>
            <a:off x="2200274" y="5762625"/>
            <a:ext cx="6162675" cy="369332"/>
          </a:xfrm>
          <a:prstGeom prst="rect">
            <a:avLst/>
          </a:prstGeom>
          <a:noFill/>
        </p:spPr>
        <p:txBody>
          <a:bodyPr wrap="square">
            <a:spAutoFit/>
          </a:bodyPr>
          <a:lstStyle/>
          <a:p>
            <a:r>
              <a:rPr lang="ja-JP" altLang="en-US" b="1" dirty="0">
                <a:latin typeface="+mj-lt"/>
                <a:ea typeface="+mj-ea"/>
                <a:cs typeface="+mj-cs"/>
                <a:sym typeface="Helvetica"/>
              </a:rPr>
              <a:t>音叉</a:t>
            </a:r>
            <a:r>
              <a:rPr lang="en-US" altLang="ja-JP" dirty="0"/>
              <a:t>A</a:t>
            </a:r>
            <a:r>
              <a:rPr lang="ja-JP" altLang="en-US" b="1" dirty="0">
                <a:latin typeface="+mj-lt"/>
                <a:ea typeface="+mj-ea"/>
                <a:cs typeface="+mj-cs"/>
                <a:sym typeface="Helvetica"/>
              </a:rPr>
              <a:t>　共鳴　　　音叉</a:t>
            </a:r>
            <a:r>
              <a:rPr lang="en-US" altLang="ja-JP" dirty="0"/>
              <a:t>B</a:t>
            </a:r>
            <a:r>
              <a:rPr lang="ja-JP" altLang="en-US" b="1" dirty="0">
                <a:latin typeface="+mj-lt"/>
                <a:ea typeface="+mj-ea"/>
                <a:cs typeface="+mj-cs"/>
                <a:sym typeface="Helvetica"/>
              </a:rPr>
              <a:t>　共振により、共鳴し始める</a:t>
            </a:r>
            <a:endParaRPr lang="ja-JP" altLang="en-US" dirty="0"/>
          </a:p>
        </p:txBody>
      </p:sp>
    </p:spTree>
    <p:extLst>
      <p:ext uri="{BB962C8B-B14F-4D97-AF65-F5344CB8AC3E}">
        <p14:creationId xmlns:p14="http://schemas.microsoft.com/office/powerpoint/2010/main" val="1233393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90C38-5B8D-444D-9AB9-FEBA3A349B5C}"/>
              </a:ext>
            </a:extLst>
          </p:cNvPr>
          <p:cNvSpPr>
            <a:spLocks noGrp="1"/>
          </p:cNvSpPr>
          <p:nvPr>
            <p:ph type="title"/>
          </p:nvPr>
        </p:nvSpPr>
        <p:spPr>
          <a:xfrm>
            <a:off x="1735651" y="157385"/>
            <a:ext cx="6589199" cy="1099915"/>
          </a:xfrm>
        </p:spPr>
        <p:txBody>
          <a:bodyPr>
            <a:normAutofit/>
          </a:bodyPr>
          <a:lstStyle/>
          <a:p>
            <a:r>
              <a:rPr lang="en-US" sz="2800" dirty="0"/>
              <a:t>Dance of Attunement</a:t>
            </a:r>
            <a:br>
              <a:rPr lang="en-US" sz="2800" dirty="0"/>
            </a:br>
            <a:r>
              <a:rPr lang="ja-JP" altLang="en-US" sz="2800" dirty="0">
                <a:latin typeface="ＭＳ Ｐゴシック" panose="020B0600070205080204" pitchFamily="50" charset="-128"/>
                <a:ea typeface="ＭＳ Ｐゴシック" panose="020B0600070205080204" pitchFamily="50" charset="-128"/>
              </a:rPr>
              <a:t>アチューンメントのダンス</a:t>
            </a:r>
            <a:endParaRPr lang="en-US" sz="2800" dirty="0">
              <a:latin typeface="ＭＳ Ｐゴシック" panose="020B0600070205080204" pitchFamily="50" charset="-128"/>
              <a:ea typeface="ＭＳ Ｐゴシック" panose="020B0600070205080204" pitchFamily="50" charset="-128"/>
            </a:endParaRPr>
          </a:p>
        </p:txBody>
      </p:sp>
      <p:sp>
        <p:nvSpPr>
          <p:cNvPr id="3" name="Content Placeholder 2">
            <a:extLst>
              <a:ext uri="{FF2B5EF4-FFF2-40B4-BE49-F238E27FC236}">
                <a16:creationId xmlns:a16="http://schemas.microsoft.com/office/drawing/2014/main" id="{541DF058-1797-7B44-A73E-92821C4AC308}"/>
              </a:ext>
            </a:extLst>
          </p:cNvPr>
          <p:cNvSpPr>
            <a:spLocks noGrp="1"/>
          </p:cNvSpPr>
          <p:nvPr>
            <p:ph idx="1"/>
          </p:nvPr>
        </p:nvSpPr>
        <p:spPr>
          <a:xfrm>
            <a:off x="1009650" y="1257301"/>
            <a:ext cx="8029575" cy="5443314"/>
          </a:xfrm>
        </p:spPr>
        <p:txBody>
          <a:bodyPr>
            <a:normAutofit lnSpcReduction="10000"/>
          </a:bodyPr>
          <a:lstStyle/>
          <a:p>
            <a:r>
              <a:rPr lang="en-US" sz="2400" dirty="0"/>
              <a:t>Allan Schore (2009) has written extensively about the right brain to right brain regulation that happens between the mother and infant that contributes to regulating the baby’s intense emotions. Schore calls the conversation between limbic systems ‘the dance of attunement’. </a:t>
            </a:r>
          </a:p>
          <a:p>
            <a:r>
              <a:rPr lang="en-US" sz="1500" dirty="0">
                <a:solidFill>
                  <a:schemeClr val="tx1"/>
                </a:solidFill>
                <a:hlinkClick r:id="rId2">
                  <a:extLst>
                    <a:ext uri="{A12FA001-AC4F-418D-AE19-62706E023703}">
                      <ahyp:hlinkClr xmlns:ahyp="http://schemas.microsoft.com/office/drawing/2018/hyperlinkcolor" val="tx"/>
                    </a:ext>
                  </a:extLst>
                </a:hlinkClick>
              </a:rPr>
              <a:t>https://yellowbrickprogram.com/papers/right-brain-affect-regulation-an-essential-mechanism-of-development-trauma-dissociation-and-psychotherapy/</a:t>
            </a:r>
            <a:endParaRPr lang="en-US" sz="1500" dirty="0">
              <a:solidFill>
                <a:schemeClr val="tx1"/>
              </a:solidFill>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アラン・ショア（</a:t>
            </a:r>
            <a:r>
              <a:rPr lang="en-US" altLang="ja-JP" sz="2400" dirty="0">
                <a:latin typeface="ＭＳ Ｐゴシック" panose="020B0600070205080204" pitchFamily="50" charset="-128"/>
                <a:ea typeface="ＭＳ Ｐゴシック" panose="020B0600070205080204" pitchFamily="50" charset="-128"/>
              </a:rPr>
              <a:t>2009</a:t>
            </a:r>
            <a:r>
              <a:rPr lang="ja-JP" altLang="en-US" sz="2400" dirty="0">
                <a:latin typeface="ＭＳ Ｐゴシック" panose="020B0600070205080204" pitchFamily="50" charset="-128"/>
                <a:ea typeface="ＭＳ Ｐゴシック" panose="020B0600070205080204" pitchFamily="50" charset="-128"/>
              </a:rPr>
              <a:t>年）は母親と幼児の間で起こる、右脳同士の調整が、赤ちゃんの激しい感情を調整するために貢献していることについて多くの論文を発表しています。ショアは、</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大脳辺縁系間の会話を「アチューンメントのダンス」と呼んでいます。</a:t>
            </a:r>
            <a:br>
              <a:rPr lang="en-US" altLang="ja-JP" sz="2400" dirty="0">
                <a:latin typeface="ＭＳ Ｐゴシック" panose="020B0600070205080204" pitchFamily="50" charset="-128"/>
                <a:ea typeface="ＭＳ Ｐゴシック" panose="020B0600070205080204" pitchFamily="50" charset="-128"/>
              </a:rPr>
            </a:br>
            <a:endParaRPr lang="en-US" sz="1500" dirty="0"/>
          </a:p>
          <a:p>
            <a:endParaRPr lang="en-US" dirty="0"/>
          </a:p>
        </p:txBody>
      </p:sp>
    </p:spTree>
    <p:extLst>
      <p:ext uri="{BB962C8B-B14F-4D97-AF65-F5344CB8AC3E}">
        <p14:creationId xmlns:p14="http://schemas.microsoft.com/office/powerpoint/2010/main" val="1490177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4BAD-DC9F-BD43-8F3F-CA8CD8D73658}"/>
              </a:ext>
            </a:extLst>
          </p:cNvPr>
          <p:cNvSpPr>
            <a:spLocks noGrp="1"/>
          </p:cNvSpPr>
          <p:nvPr>
            <p:ph type="title"/>
          </p:nvPr>
        </p:nvSpPr>
        <p:spPr>
          <a:xfrm>
            <a:off x="1748887" y="14510"/>
            <a:ext cx="6970199" cy="861790"/>
          </a:xfrm>
        </p:spPr>
        <p:txBody>
          <a:bodyPr>
            <a:normAutofit/>
          </a:bodyPr>
          <a:lstStyle/>
          <a:p>
            <a:r>
              <a:rPr lang="en-US" sz="2400" dirty="0"/>
              <a:t>Rhythmic Attachment</a:t>
            </a:r>
            <a:r>
              <a:rPr lang="ja-JP" altLang="en-US" sz="2400" dirty="0"/>
              <a:t>　</a:t>
            </a:r>
            <a:br>
              <a:rPr lang="en-US" altLang="ja-JP" sz="2400" dirty="0"/>
            </a:br>
            <a:r>
              <a:rPr lang="ja-JP" altLang="en-US" sz="2400" dirty="0">
                <a:latin typeface="ＭＳ Ｐゴシック" panose="020B0600070205080204" pitchFamily="50" charset="-128"/>
                <a:ea typeface="ＭＳ Ｐゴシック" panose="020B0600070205080204" pitchFamily="50" charset="-128"/>
              </a:rPr>
              <a:t>リズミカルなアタッチメント（愛着）</a:t>
            </a:r>
            <a:endParaRPr lang="en-US" sz="2400" dirty="0">
              <a:latin typeface="ＭＳ Ｐゴシック" panose="020B0600070205080204" pitchFamily="50" charset="-128"/>
              <a:ea typeface="ＭＳ Ｐゴシック" panose="020B0600070205080204" pitchFamily="50" charset="-128"/>
            </a:endParaRPr>
          </a:p>
        </p:txBody>
      </p:sp>
      <p:sp>
        <p:nvSpPr>
          <p:cNvPr id="3" name="Content Placeholder 2">
            <a:extLst>
              <a:ext uri="{FF2B5EF4-FFF2-40B4-BE49-F238E27FC236}">
                <a16:creationId xmlns:a16="http://schemas.microsoft.com/office/drawing/2014/main" id="{9263CC90-ABC6-7E45-B634-985F8EC4B826}"/>
              </a:ext>
            </a:extLst>
          </p:cNvPr>
          <p:cNvSpPr>
            <a:spLocks noGrp="1"/>
          </p:cNvSpPr>
          <p:nvPr>
            <p:ph idx="1"/>
          </p:nvPr>
        </p:nvSpPr>
        <p:spPr>
          <a:xfrm>
            <a:off x="1381126" y="962025"/>
            <a:ext cx="7686674" cy="5729065"/>
          </a:xfrm>
        </p:spPr>
        <p:txBody>
          <a:bodyPr>
            <a:normAutofit fontScale="92500"/>
          </a:bodyPr>
          <a:lstStyle/>
          <a:p>
            <a:pPr>
              <a:lnSpc>
                <a:spcPct val="150000"/>
              </a:lnSpc>
            </a:pPr>
            <a:r>
              <a:rPr lang="en-US" sz="2000" dirty="0"/>
              <a:t>Brazelton, </a:t>
            </a:r>
            <a:r>
              <a:rPr lang="en-US" sz="2000" dirty="0" err="1"/>
              <a:t>Koslowski</a:t>
            </a:r>
            <a:r>
              <a:rPr lang="en-US" sz="2000" dirty="0"/>
              <a:t> &amp; Main (1974) looked at rhythmic cycles of mother-infant interactions and determined that mother’s can meet their infant’s needs in three ways: </a:t>
            </a:r>
            <a:r>
              <a:rPr lang="ja-JP" altLang="en-US" sz="2000" dirty="0">
                <a:latin typeface="ＭＳ Ｐゴシック" panose="020B0600070205080204" pitchFamily="50" charset="-128"/>
                <a:ea typeface="ＭＳ Ｐゴシック" panose="020B0600070205080204" pitchFamily="50" charset="-128"/>
              </a:rPr>
              <a:t>ブラゼルトン、コズロフスキー、メイン（</a:t>
            </a:r>
            <a:r>
              <a:rPr lang="en-US" altLang="ja-JP" sz="2000" dirty="0">
                <a:latin typeface="ＭＳ Ｐゴシック" panose="020B0600070205080204" pitchFamily="50" charset="-128"/>
                <a:ea typeface="ＭＳ Ｐゴシック" panose="020B0600070205080204" pitchFamily="50" charset="-128"/>
              </a:rPr>
              <a:t>1974</a:t>
            </a:r>
            <a:r>
              <a:rPr lang="ja-JP" altLang="en-US" sz="2000" dirty="0">
                <a:latin typeface="ＭＳ Ｐゴシック" panose="020B0600070205080204" pitchFamily="50" charset="-128"/>
                <a:ea typeface="ＭＳ Ｐゴシック" panose="020B0600070205080204" pitchFamily="50" charset="-128"/>
              </a:rPr>
              <a:t>年）は、母親と幼児の交流にある、リズムのある循環を見て、母親は幼児の要望に</a:t>
            </a:r>
            <a:r>
              <a:rPr lang="en-US" altLang="ja-JP" sz="2000" dirty="0">
                <a:latin typeface="ＭＳ Ｐゴシック" panose="020B0600070205080204" pitchFamily="50" charset="-128"/>
                <a:ea typeface="ＭＳ Ｐゴシック" panose="020B0600070205080204" pitchFamily="50" charset="-128"/>
              </a:rPr>
              <a:t>3</a:t>
            </a:r>
            <a:r>
              <a:rPr lang="ja-JP" altLang="en-US" sz="2000" dirty="0">
                <a:latin typeface="ＭＳ Ｐゴシック" panose="020B0600070205080204" pitchFamily="50" charset="-128"/>
                <a:ea typeface="ＭＳ Ｐゴシック" panose="020B0600070205080204" pitchFamily="50" charset="-128"/>
              </a:rPr>
              <a:t>つの方法でこたえることが出来ると判断しました。</a:t>
            </a:r>
            <a:endParaRPr lang="en-US" sz="2000" dirty="0">
              <a:latin typeface="ＭＳ Ｐゴシック" panose="020B0600070205080204" pitchFamily="50" charset="-128"/>
              <a:ea typeface="ＭＳ Ｐゴシック" panose="020B0600070205080204" pitchFamily="50" charset="-128"/>
            </a:endParaRPr>
          </a:p>
          <a:p>
            <a:pPr>
              <a:lnSpc>
                <a:spcPct val="150000"/>
              </a:lnSpc>
            </a:pPr>
            <a:r>
              <a:rPr lang="en-US" sz="2000" dirty="0"/>
              <a:t>1.) By adjusting their rhythm </a:t>
            </a:r>
            <a:r>
              <a:rPr lang="ja-JP" altLang="en-US" sz="2000" dirty="0"/>
              <a:t>　</a:t>
            </a:r>
            <a:r>
              <a:rPr lang="ja-JP" altLang="en-US" sz="2000" dirty="0">
                <a:latin typeface="ＭＳ Ｐゴシック" panose="020B0600070205080204" pitchFamily="50" charset="-128"/>
                <a:ea typeface="ＭＳ Ｐゴシック" panose="020B0600070205080204" pitchFamily="50" charset="-128"/>
              </a:rPr>
              <a:t>母親のリズムを調整する方法</a:t>
            </a:r>
            <a:endParaRPr lang="en-US" sz="2000" dirty="0">
              <a:latin typeface="ＭＳ Ｐゴシック" panose="020B0600070205080204" pitchFamily="50" charset="-128"/>
              <a:ea typeface="ＭＳ Ｐゴシック" panose="020B0600070205080204" pitchFamily="50" charset="-128"/>
            </a:endParaRPr>
          </a:p>
          <a:p>
            <a:pPr>
              <a:lnSpc>
                <a:spcPct val="150000"/>
              </a:lnSpc>
            </a:pPr>
            <a:r>
              <a:rPr lang="en-US" sz="2000" dirty="0"/>
              <a:t>2.) By not responding to their infant’s rhythm or </a:t>
            </a:r>
            <a:br>
              <a:rPr lang="en-US" sz="2000" dirty="0"/>
            </a:br>
            <a:r>
              <a:rPr lang="ja-JP" altLang="en-US" sz="2000" dirty="0"/>
              <a:t>　</a:t>
            </a:r>
            <a:r>
              <a:rPr lang="ja-JP" altLang="en-US" sz="2000" dirty="0">
                <a:latin typeface="ＭＳ Ｐゴシック" panose="020B0600070205080204" pitchFamily="50" charset="-128"/>
                <a:ea typeface="ＭＳ Ｐゴシック" panose="020B0600070205080204" pitchFamily="50" charset="-128"/>
              </a:rPr>
              <a:t>幼児のリズムに応えない方法</a:t>
            </a:r>
            <a:endParaRPr lang="en-US" sz="2000" dirty="0"/>
          </a:p>
          <a:p>
            <a:pPr>
              <a:lnSpc>
                <a:spcPct val="150000"/>
              </a:lnSpc>
            </a:pPr>
            <a:r>
              <a:rPr lang="en-US" sz="2000" dirty="0"/>
              <a:t>3.) By attempting to establish a separate rhythm to regulate the infant’s rhythm. </a:t>
            </a:r>
            <a:r>
              <a:rPr lang="ja-JP" altLang="en-US" sz="2000" dirty="0">
                <a:latin typeface="ＭＳ Ｐゴシック" panose="020B0600070205080204" pitchFamily="50" charset="-128"/>
                <a:ea typeface="ＭＳ Ｐゴシック" panose="020B0600070205080204" pitchFamily="50" charset="-128"/>
              </a:rPr>
              <a:t>幼児のリズムとは別のリズムを確立し、幼児の</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リズムを抑制する方法</a:t>
            </a:r>
            <a:endParaRPr lang="en-US" sz="2000" dirty="0">
              <a:latin typeface="ＭＳ Ｐゴシック" panose="020B0600070205080204" pitchFamily="50" charset="-128"/>
              <a:ea typeface="ＭＳ Ｐゴシック" panose="020B0600070205080204" pitchFamily="50" charset="-128"/>
            </a:endParaRPr>
          </a:p>
          <a:p>
            <a:endParaRPr lang="en-US" dirty="0"/>
          </a:p>
        </p:txBody>
      </p:sp>
    </p:spTree>
    <p:extLst>
      <p:ext uri="{BB962C8B-B14F-4D97-AF65-F5344CB8AC3E}">
        <p14:creationId xmlns:p14="http://schemas.microsoft.com/office/powerpoint/2010/main" val="1414683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F845-CFAB-2546-BEBB-0C60F50530B8}"/>
              </a:ext>
            </a:extLst>
          </p:cNvPr>
          <p:cNvSpPr>
            <a:spLocks noGrp="1"/>
          </p:cNvSpPr>
          <p:nvPr>
            <p:ph type="title"/>
          </p:nvPr>
        </p:nvSpPr>
        <p:spPr>
          <a:xfrm>
            <a:off x="1716601" y="117015"/>
            <a:ext cx="6589199" cy="387810"/>
          </a:xfrm>
        </p:spPr>
        <p:txBody>
          <a:bodyPr>
            <a:normAutofit fontScale="90000"/>
          </a:bodyPr>
          <a:lstStyle/>
          <a:p>
            <a:r>
              <a:rPr lang="en-US" sz="2800" dirty="0"/>
              <a:t>Shared Musicality</a:t>
            </a:r>
            <a:r>
              <a:rPr lang="ja-JP" altLang="en-US" sz="2800" dirty="0"/>
              <a:t>　</a:t>
            </a:r>
            <a:r>
              <a:rPr lang="ja-JP" altLang="en-US" sz="2400" dirty="0">
                <a:latin typeface="ＭＳ Ｐゴシック" panose="020B0600070205080204" pitchFamily="50" charset="-128"/>
                <a:ea typeface="ＭＳ Ｐゴシック" panose="020B0600070205080204" pitchFamily="50" charset="-128"/>
              </a:rPr>
              <a:t>音楽性の共有</a:t>
            </a:r>
            <a:endParaRPr lang="en-US" sz="2800" dirty="0"/>
          </a:p>
        </p:txBody>
      </p:sp>
      <p:sp>
        <p:nvSpPr>
          <p:cNvPr id="3" name="Content Placeholder 2">
            <a:extLst>
              <a:ext uri="{FF2B5EF4-FFF2-40B4-BE49-F238E27FC236}">
                <a16:creationId xmlns:a16="http://schemas.microsoft.com/office/drawing/2014/main" id="{ED403D4A-6BA4-DE42-8AB6-7ED06B09183F}"/>
              </a:ext>
            </a:extLst>
          </p:cNvPr>
          <p:cNvSpPr>
            <a:spLocks noGrp="1"/>
          </p:cNvSpPr>
          <p:nvPr>
            <p:ph idx="1"/>
          </p:nvPr>
        </p:nvSpPr>
        <p:spPr>
          <a:xfrm>
            <a:off x="1716602" y="704849"/>
            <a:ext cx="7322624" cy="5953125"/>
          </a:xfrm>
        </p:spPr>
        <p:txBody>
          <a:bodyPr>
            <a:normAutofit/>
          </a:bodyPr>
          <a:lstStyle/>
          <a:p>
            <a:pPr>
              <a:lnSpc>
                <a:spcPct val="150000"/>
              </a:lnSpc>
            </a:pPr>
            <a:r>
              <a:rPr lang="en-US" dirty="0">
                <a:latin typeface="+mj-lt"/>
              </a:rPr>
              <a:t>It is the rhythm in the mother or caretaker’s voice, song and movements that allow for excitement or soothing. This is what researchers Malloch and Trevarthen (2009) call a ‘shared musicality’. </a:t>
            </a:r>
            <a:br>
              <a:rPr lang="en-US" dirty="0">
                <a:latin typeface="+mj-lt"/>
              </a:rPr>
            </a:br>
            <a:r>
              <a:rPr lang="ja-JP" altLang="ja-JP" sz="1800"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母親や</a:t>
            </a:r>
            <a:r>
              <a:rPr lang="ja-JP" altLang="ja-JP" sz="1800" dirty="0">
                <a:ln>
                  <a:noFill/>
                </a:ln>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世話をする人</a:t>
            </a:r>
            <a:r>
              <a:rPr lang="ja-JP" altLang="ja-JP" sz="1800"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の声や歌、動きにリズムがあるからこそ、</a:t>
            </a:r>
            <a:br>
              <a:rPr lang="en-US" altLang="ja-JP" sz="1800"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br>
            <a:r>
              <a:rPr lang="ja-JP" altLang="ja-JP" sz="1800"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興奮したり、癒されたりすることができるのです。これは、研究者の</a:t>
            </a:r>
            <a:r>
              <a:rPr lang="it-IT" altLang="ja-JP" sz="1800"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Malloch</a:t>
            </a:r>
            <a:r>
              <a:rPr lang="ja-JP" altLang="ja-JP" sz="1800"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と</a:t>
            </a:r>
            <a:r>
              <a:rPr lang="en-US" altLang="ja-JP" sz="1800" dirty="0" err="1">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Trevarthen</a:t>
            </a:r>
            <a:r>
              <a:rPr lang="ja-JP" altLang="ja-JP" sz="1800"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（2009）が「音楽性の共有」と呼ぶものです。 </a:t>
            </a:r>
            <a:endParaRPr lang="en-US" altLang="ja-JP" sz="1800"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endParaRPr>
          </a:p>
          <a:p>
            <a:pPr>
              <a:lnSpc>
                <a:spcPct val="150000"/>
              </a:lnSpc>
            </a:pPr>
            <a:r>
              <a:rPr lang="en-US" dirty="0">
                <a:latin typeface="+mj-lt"/>
              </a:rPr>
              <a:t>In research conducted by Trevarthen and Aitken (2003), it was found that as early as two months infants are responding to their mothers in mutually regulating rhythmic patterns. </a:t>
            </a:r>
          </a:p>
          <a:p>
            <a:pPr marL="0" indent="0">
              <a:buNone/>
            </a:pPr>
            <a:r>
              <a:rPr lang="ja-JP" altLang="en-US"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　　トレヴァルセン</a:t>
            </a:r>
            <a:r>
              <a:rPr lang="ja-JP" altLang="ja-JP"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と</a:t>
            </a:r>
            <a:r>
              <a:rPr lang="ja-JP" altLang="en-US"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アトキン</a:t>
            </a:r>
            <a:r>
              <a:rPr lang="ja-JP" altLang="ja-JP"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（2003）が行った研究では、</a:t>
            </a:r>
            <a:r>
              <a:rPr lang="ja-JP" altLang="en-US"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生後</a:t>
            </a:r>
            <a:r>
              <a:rPr lang="ja-JP" altLang="ja-JP"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2ヶ月という</a:t>
            </a:r>
            <a:endParaRPr lang="en-US" altLang="ja-JP"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endParaRPr>
          </a:p>
          <a:p>
            <a:pPr marL="0" indent="0">
              <a:buNone/>
            </a:pPr>
            <a:r>
              <a:rPr lang="ja-JP" altLang="en-US" dirty="0">
                <a:solidFill>
                  <a:schemeClr val="tx1"/>
                </a:solidFill>
                <a:latin typeface="ＭＳ Ｐゴシック" panose="020B0600070205080204" pitchFamily="50" charset="-128"/>
                <a:ea typeface="ＭＳ Ｐゴシック" panose="020B0600070205080204" pitchFamily="50" charset="-128"/>
                <a:cs typeface="Arial Unicode MS"/>
              </a:rPr>
              <a:t>　　幼い</a:t>
            </a:r>
            <a:r>
              <a:rPr lang="ja-JP" altLang="ja-JP"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時期に</a:t>
            </a:r>
            <a:r>
              <a:rPr lang="ja-JP" altLang="en-US"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a:t>
            </a:r>
            <a:r>
              <a:rPr lang="ja-JP" altLang="ja-JP"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乳児は</a:t>
            </a:r>
            <a:r>
              <a:rPr lang="ja-JP" altLang="ja-JP" dirty="0">
                <a:ln>
                  <a:noFill/>
                </a:ln>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a:t>
            </a:r>
            <a:r>
              <a:rPr lang="ja-JP" altLang="ja-JP"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相互に</a:t>
            </a:r>
            <a:r>
              <a:rPr lang="ja-JP" altLang="ja-JP" dirty="0">
                <a:ln>
                  <a:noFill/>
                </a:ln>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規則化された</a:t>
            </a:r>
            <a:r>
              <a:rPr lang="ja-JP" altLang="ja-JP"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リズムパターンで母親に</a:t>
            </a:r>
            <a:endParaRPr lang="en-US" altLang="ja-JP"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endParaRPr>
          </a:p>
          <a:p>
            <a:pPr marL="0" indent="0">
              <a:buNone/>
            </a:pPr>
            <a:r>
              <a:rPr lang="ja-JP" altLang="en-US" dirty="0">
                <a:solidFill>
                  <a:schemeClr val="tx1"/>
                </a:solidFill>
                <a:latin typeface="ＭＳ Ｐゴシック" panose="020B0600070205080204" pitchFamily="50" charset="-128"/>
                <a:ea typeface="ＭＳ Ｐゴシック" panose="020B0600070205080204" pitchFamily="50" charset="-128"/>
                <a:cs typeface="Arial Unicode MS"/>
              </a:rPr>
              <a:t>　　</a:t>
            </a:r>
            <a:r>
              <a:rPr lang="ja-JP" altLang="ja-JP"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反応していることがわかりました。</a:t>
            </a:r>
            <a:r>
              <a:rPr lang="en-US" altLang="ja-JP"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rPr>
              <a:t> </a:t>
            </a:r>
            <a:endParaRPr lang="ja-JP" altLang="ja-JP" dirty="0">
              <a:ln>
                <a:noFill/>
              </a:ln>
              <a:solidFill>
                <a:schemeClr val="tx1"/>
              </a:solidFill>
              <a:effectLst/>
              <a:latin typeface="ＭＳ Ｐゴシック" panose="020B0600070205080204" pitchFamily="50" charset="-128"/>
              <a:ea typeface="ＭＳ Ｐゴシック" panose="020B0600070205080204" pitchFamily="50" charset="-128"/>
              <a:cs typeface="Arial Unicode MS"/>
            </a:endParaRPr>
          </a:p>
          <a:p>
            <a:pPr marL="0" indent="0">
              <a:lnSpc>
                <a:spcPct val="150000"/>
              </a:lnSpc>
              <a:buNone/>
            </a:pPr>
            <a:endParaRPr lang="en-US" dirty="0">
              <a:solidFill>
                <a:schemeClr val="tx1"/>
              </a:solidFill>
              <a:latin typeface="ＭＳ Ｐゴシック" panose="020B0600070205080204" pitchFamily="50" charset="-128"/>
              <a:ea typeface="ＭＳ Ｐゴシック" panose="020B0600070205080204" pitchFamily="50" charset="-128"/>
            </a:endParaRPr>
          </a:p>
          <a:p>
            <a:endParaRPr lang="en-US" dirty="0"/>
          </a:p>
        </p:txBody>
      </p:sp>
    </p:spTree>
    <p:extLst>
      <p:ext uri="{BB962C8B-B14F-4D97-AF65-F5344CB8AC3E}">
        <p14:creationId xmlns:p14="http://schemas.microsoft.com/office/powerpoint/2010/main" val="2589170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CDB1BA-4A12-466B-9B5B-EBE93499AF17}"/>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76CAE1B0-A99D-4FC2-85E8-6E50AC343B4D}"/>
              </a:ext>
            </a:extLst>
          </p:cNvPr>
          <p:cNvSpPr>
            <a:spLocks noGrp="1"/>
          </p:cNvSpPr>
          <p:nvPr>
            <p:ph idx="1"/>
          </p:nvPr>
        </p:nvSpPr>
        <p:spPr>
          <a:xfrm>
            <a:off x="-771868" y="1781466"/>
            <a:ext cx="6591985" cy="3777622"/>
          </a:xfrm>
        </p:spPr>
        <p:txBody>
          <a:bodyPr/>
          <a:lstStyle/>
          <a:p>
            <a:endParaRPr kumimoji="1" lang="ja-JP" altLang="en-US" dirty="0"/>
          </a:p>
        </p:txBody>
      </p:sp>
      <p:pic>
        <p:nvPicPr>
          <p:cNvPr id="1026" name="Picture 2">
            <a:extLst>
              <a:ext uri="{FF2B5EF4-FFF2-40B4-BE49-F238E27FC236}">
                <a16:creationId xmlns:a16="http://schemas.microsoft.com/office/drawing/2014/main" id="{19203080-D757-4170-A67E-2D808D051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5367"/>
            <a:ext cx="8947355" cy="593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a:extLst>
              <a:ext uri="{FF2B5EF4-FFF2-40B4-BE49-F238E27FC236}">
                <a16:creationId xmlns:a16="http://schemas.microsoft.com/office/drawing/2014/main" id="{4C85E992-1B13-4E44-BC11-D75BC7ED7EC1}"/>
              </a:ext>
            </a:extLst>
          </p:cNvPr>
          <p:cNvSpPr txBox="1"/>
          <p:nvPr/>
        </p:nvSpPr>
        <p:spPr>
          <a:xfrm>
            <a:off x="4038293" y="5091028"/>
            <a:ext cx="1419225" cy="923330"/>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扁桃体：</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恐れ、感情の記憶、</a:t>
            </a:r>
            <a:endParaRPr kumimoji="1" lang="en-US" altLang="ja-JP" dirty="0">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FD69CFCD-6EBE-48F7-9C32-1370D9332B8B}"/>
              </a:ext>
            </a:extLst>
          </p:cNvPr>
          <p:cNvSpPr txBox="1"/>
          <p:nvPr/>
        </p:nvSpPr>
        <p:spPr>
          <a:xfrm>
            <a:off x="6871212" y="3896643"/>
            <a:ext cx="1809750" cy="1200329"/>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前頭前皮質：</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実行機能、</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相反する考えを</a:t>
            </a:r>
            <a:endParaRPr kumimoji="1" lang="en-US" altLang="ja-JP" dirty="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仲介</a:t>
            </a:r>
            <a:endParaRPr kumimoji="1" lang="en-US" altLang="ja-JP"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41217152-6383-404A-91EB-E1A553FC8F4D}"/>
              </a:ext>
            </a:extLst>
          </p:cNvPr>
          <p:cNvSpPr txBox="1"/>
          <p:nvPr/>
        </p:nvSpPr>
        <p:spPr>
          <a:xfrm>
            <a:off x="3424455" y="1843482"/>
            <a:ext cx="2646900" cy="369332"/>
          </a:xfrm>
          <a:prstGeom prst="rect">
            <a:avLst/>
          </a:prstGeom>
          <a:noFill/>
        </p:spPr>
        <p:txBody>
          <a:bodyPr wrap="square" rtlCol="0">
            <a:spAutoFit/>
          </a:bodyPr>
          <a:lstStyle/>
          <a:p>
            <a:r>
              <a:rPr kumimoji="1" lang="ja-JP" altLang="en-US" dirty="0">
                <a:latin typeface="ＭＳ Ｐゴシック" panose="020B0600070205080204" pitchFamily="50" charset="-128"/>
                <a:ea typeface="ＭＳ Ｐゴシック" panose="020B0600070205080204" pitchFamily="50" charset="-128"/>
              </a:rPr>
              <a:t>海馬：　学習と記憶形成</a:t>
            </a:r>
          </a:p>
        </p:txBody>
      </p:sp>
      <p:sp>
        <p:nvSpPr>
          <p:cNvPr id="8" name="Title 1">
            <a:extLst>
              <a:ext uri="{FF2B5EF4-FFF2-40B4-BE49-F238E27FC236}">
                <a16:creationId xmlns:a16="http://schemas.microsoft.com/office/drawing/2014/main" id="{DDD0F97C-FA48-4AC7-A16A-3387F3534803}"/>
              </a:ext>
            </a:extLst>
          </p:cNvPr>
          <p:cNvSpPr txBox="1">
            <a:spLocks/>
          </p:cNvSpPr>
          <p:nvPr/>
        </p:nvSpPr>
        <p:spPr>
          <a:xfrm>
            <a:off x="1630876" y="809653"/>
            <a:ext cx="6589199" cy="90980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Limbic System </a:t>
            </a:r>
            <a:r>
              <a:rPr lang="ja-JP" altLang="en-US">
                <a:latin typeface="ＭＳ Ｐゴシック" panose="020B0600070205080204" pitchFamily="50" charset="-128"/>
                <a:ea typeface="ＭＳ Ｐゴシック" panose="020B0600070205080204" pitchFamily="50" charset="-128"/>
              </a:rPr>
              <a:t>大脳辺縁系</a:t>
            </a:r>
            <a:endParaRPr lang="en-US" dirty="0"/>
          </a:p>
        </p:txBody>
      </p:sp>
    </p:spTree>
    <p:extLst>
      <p:ext uri="{BB962C8B-B14F-4D97-AF65-F5344CB8AC3E}">
        <p14:creationId xmlns:p14="http://schemas.microsoft.com/office/powerpoint/2010/main" val="191807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idx="1"/>
          </p:nvPr>
        </p:nvSpPr>
        <p:spPr>
          <a:xfrm>
            <a:off x="685800" y="795130"/>
            <a:ext cx="8259417" cy="6235413"/>
          </a:xfrm>
        </p:spPr>
        <p:txBody>
          <a:bodyPr>
            <a:normAutofit fontScale="25000" lnSpcReduction="20000"/>
          </a:bodyPr>
          <a:lstStyle/>
          <a:p>
            <a:pPr>
              <a:lnSpc>
                <a:spcPct val="90000"/>
              </a:lnSpc>
              <a:spcBef>
                <a:spcPct val="0"/>
              </a:spcBef>
              <a:buFontTx/>
              <a:buNone/>
            </a:pPr>
            <a:r>
              <a:rPr lang="en-US" sz="2400" dirty="0">
                <a:solidFill>
                  <a:srgbClr val="000000"/>
                </a:solidFill>
                <a:latin typeface="Arial" charset="0"/>
                <a:ea typeface="ＭＳ Ｐゴシック" charset="0"/>
                <a:cs typeface="Times New Roman" charset="0"/>
              </a:rPr>
              <a:t>		</a:t>
            </a:r>
            <a:endParaRPr lang="en-US" sz="2400" dirty="0">
              <a:latin typeface="Arial" charset="0"/>
              <a:ea typeface="ＭＳ Ｐゴシック" charset="0"/>
              <a:cs typeface="Times New Roman" charset="0"/>
            </a:endParaRPr>
          </a:p>
          <a:p>
            <a:pPr algn="ctr">
              <a:lnSpc>
                <a:spcPct val="90000"/>
              </a:lnSpc>
              <a:spcBef>
                <a:spcPct val="0"/>
              </a:spcBef>
              <a:buFontTx/>
              <a:buNone/>
            </a:pPr>
            <a:r>
              <a:rPr lang="en-US" sz="8000" dirty="0">
                <a:latin typeface="Arial" charset="0"/>
                <a:ea typeface="ＭＳ Ｐゴシック" charset="0"/>
                <a:cs typeface="Times New Roman" charset="0"/>
              </a:rPr>
              <a:t>	</a:t>
            </a:r>
            <a:r>
              <a:rPr lang="en-US" sz="2400" dirty="0">
                <a:ea typeface="ＭＳ Ｐゴシック" charset="0"/>
                <a:cs typeface="Times New Roman" charset="0"/>
              </a:rPr>
              <a:t>		</a:t>
            </a:r>
            <a:endParaRPr lang="en-US" altLang="ja-JP" sz="5900" b="1" dirty="0">
              <a:ea typeface="ＭＳ Ｐゴシック" charset="0"/>
              <a:cs typeface="Times New Roman" charset="0"/>
            </a:endParaRPr>
          </a:p>
          <a:p>
            <a:pPr>
              <a:lnSpc>
                <a:spcPct val="170000"/>
              </a:lnSpc>
              <a:spcBef>
                <a:spcPct val="0"/>
              </a:spcBef>
              <a:buFontTx/>
              <a:buNone/>
            </a:pPr>
            <a:r>
              <a:rPr lang="en-US" altLang="ja-JP" sz="8000" dirty="0">
                <a:ea typeface="ＭＳ Ｐゴシック" charset="0"/>
                <a:cs typeface="Times New Roman" charset="0"/>
              </a:rPr>
              <a:t>    </a:t>
            </a:r>
            <a:r>
              <a:rPr lang="ja-JP" altLang="en-US" sz="8000" dirty="0">
                <a:ea typeface="ＭＳ Ｐゴシック" charset="0"/>
                <a:cs typeface="Times New Roman" charset="0"/>
              </a:rPr>
              <a:t>“</a:t>
            </a:r>
            <a:r>
              <a:rPr lang="en-US" sz="8000" dirty="0">
                <a:ea typeface="ＭＳ Ｐゴシック" charset="0"/>
                <a:cs typeface="Times New Roman" charset="0"/>
              </a:rPr>
              <a:t>A kinesthetic and emotional sensing of others knowing their </a:t>
            </a:r>
            <a:r>
              <a:rPr lang="en-US" sz="8000" u="sng" dirty="0">
                <a:ea typeface="ＭＳ Ｐゴシック" charset="0"/>
                <a:cs typeface="Times New Roman" charset="0"/>
              </a:rPr>
              <a:t>rhythm</a:t>
            </a:r>
            <a:r>
              <a:rPr lang="en-US" sz="8000" dirty="0">
                <a:ea typeface="ＭＳ Ｐゴシック" charset="0"/>
                <a:cs typeface="Times New Roman" charset="0"/>
              </a:rPr>
              <a:t>, affect and experience by metaphorically being in their skin, and going beyond empathy to create a two-person experience of unbroken feeling connectedness by providing a reciprocal affect and/or </a:t>
            </a:r>
            <a:r>
              <a:rPr lang="en-US" sz="8000" u="sng" dirty="0">
                <a:ea typeface="ＭＳ Ｐゴシック" charset="0"/>
                <a:cs typeface="Times New Roman" charset="0"/>
              </a:rPr>
              <a:t>resonating response</a:t>
            </a:r>
            <a:r>
              <a:rPr lang="ja-JP" altLang="en-US" sz="8000" dirty="0">
                <a:ea typeface="ＭＳ Ｐゴシック" charset="0"/>
                <a:cs typeface="Times New Roman" charset="0"/>
              </a:rPr>
              <a:t>”</a:t>
            </a:r>
            <a:r>
              <a:rPr lang="en-US" sz="8000" dirty="0">
                <a:ea typeface="ＭＳ Ｐゴシック" charset="0"/>
                <a:cs typeface="Times New Roman" charset="0"/>
              </a:rPr>
              <a:t> (</a:t>
            </a:r>
            <a:r>
              <a:rPr lang="en-US" sz="8000" dirty="0">
                <a:ea typeface="ＭＳ Ｐゴシック" charset="0"/>
                <a:cs typeface="ＭＳ Ｐゴシック" charset="0"/>
              </a:rPr>
              <a:t>Erskine, 1998) </a:t>
            </a:r>
            <a:br>
              <a:rPr lang="en-US" sz="8000" dirty="0">
                <a:ea typeface="ＭＳ Ｐゴシック" charset="0"/>
                <a:cs typeface="ＭＳ Ｐゴシック" charset="0"/>
              </a:rPr>
            </a:br>
            <a:endParaRPr lang="en-US" sz="8000" dirty="0">
              <a:ea typeface="ＭＳ Ｐゴシック" charset="0"/>
              <a:cs typeface="ＭＳ Ｐゴシック" charset="0"/>
            </a:endParaRPr>
          </a:p>
          <a:p>
            <a:pPr>
              <a:lnSpc>
                <a:spcPct val="170000"/>
              </a:lnSpc>
              <a:spcBef>
                <a:spcPct val="0"/>
              </a:spcBef>
              <a:buNone/>
            </a:pPr>
            <a:r>
              <a:rPr lang="ja-JP" altLang="en-US" sz="8000" b="1" dirty="0">
                <a:latin typeface="+mn-ea"/>
              </a:rPr>
              <a:t>　 運動と感情の感覚によって他の人たちを感知すること　ー　隠喩的には、彼らの肌感覚を感じるようにすることで、相手のリズム、</a:t>
            </a:r>
            <a:endParaRPr lang="en-US" altLang="ja-JP" sz="8000" b="1" dirty="0">
              <a:latin typeface="+mn-ea"/>
            </a:endParaRPr>
          </a:p>
          <a:p>
            <a:pPr>
              <a:lnSpc>
                <a:spcPct val="170000"/>
              </a:lnSpc>
              <a:spcBef>
                <a:spcPct val="0"/>
              </a:spcBef>
              <a:buNone/>
            </a:pPr>
            <a:r>
              <a:rPr lang="en-US" altLang="ja-JP" sz="8000" b="1" dirty="0">
                <a:latin typeface="+mn-ea"/>
              </a:rPr>
              <a:t>	</a:t>
            </a:r>
            <a:r>
              <a:rPr lang="ja-JP" altLang="en-US" sz="8000" b="1" dirty="0">
                <a:latin typeface="+mn-ea"/>
              </a:rPr>
              <a:t>感情、体験を感じる。そして共感を超えて、</a:t>
            </a:r>
            <a:r>
              <a:rPr lang="en-US" altLang="ja-JP" sz="8000" b="1" dirty="0">
                <a:latin typeface="+mn-ea"/>
              </a:rPr>
              <a:t>2</a:t>
            </a:r>
            <a:r>
              <a:rPr lang="ja-JP" altLang="en-US" sz="8000" b="1" dirty="0">
                <a:latin typeface="+mn-ea"/>
              </a:rPr>
              <a:t>人の人間が、互いに影響し合い、そして</a:t>
            </a:r>
            <a:r>
              <a:rPr lang="en-US" altLang="ja-JP" sz="8000" b="1" dirty="0">
                <a:latin typeface="+mn-ea"/>
              </a:rPr>
              <a:t>/</a:t>
            </a:r>
            <a:r>
              <a:rPr lang="ja-JP" altLang="en-US" sz="8000" b="1" dirty="0">
                <a:latin typeface="+mn-ea"/>
              </a:rPr>
              <a:t>あるいは、共鳴反応し合うことにより、分かたれることなく、つながっている感覚を創り出すこと。</a:t>
            </a:r>
            <a:br>
              <a:rPr lang="en-US" altLang="ja-JP" sz="8000" b="1" dirty="0">
                <a:latin typeface="+mn-ea"/>
              </a:rPr>
            </a:br>
            <a:r>
              <a:rPr lang="ja-JP" altLang="en-US" sz="8000" b="1" dirty="0">
                <a:latin typeface="+mn-ea"/>
              </a:rPr>
              <a:t>（アースキン　</a:t>
            </a:r>
            <a:r>
              <a:rPr lang="en-US" altLang="ja-JP" sz="8000" b="1" dirty="0">
                <a:latin typeface="+mn-ea"/>
              </a:rPr>
              <a:t>1998</a:t>
            </a:r>
            <a:r>
              <a:rPr lang="ja-JP" altLang="en-US" sz="8000" b="1" dirty="0">
                <a:latin typeface="+mn-ea"/>
              </a:rPr>
              <a:t>年）</a:t>
            </a:r>
            <a:endParaRPr lang="en-US" altLang="ja-JP" sz="8000" b="1" dirty="0">
              <a:latin typeface="+mn-ea"/>
            </a:endParaRPr>
          </a:p>
          <a:p>
            <a:pPr>
              <a:lnSpc>
                <a:spcPct val="170000"/>
              </a:lnSpc>
              <a:spcBef>
                <a:spcPct val="0"/>
              </a:spcBef>
              <a:buFontTx/>
              <a:buNone/>
            </a:pPr>
            <a:endParaRPr lang="en-US" sz="9600" dirty="0">
              <a:ea typeface="ＭＳ Ｐゴシック" charset="0"/>
              <a:cs typeface="ＭＳ Ｐゴシック" charset="0"/>
            </a:endParaRPr>
          </a:p>
        </p:txBody>
      </p:sp>
      <p:sp>
        <p:nvSpPr>
          <p:cNvPr id="6" name="Rectangle 2">
            <a:extLst>
              <a:ext uri="{FF2B5EF4-FFF2-40B4-BE49-F238E27FC236}">
                <a16:creationId xmlns:a16="http://schemas.microsoft.com/office/drawing/2014/main" id="{7E70DB08-78A6-4AB9-9DAB-40849361AB04}"/>
              </a:ext>
            </a:extLst>
          </p:cNvPr>
          <p:cNvSpPr txBox="1">
            <a:spLocks noChangeArrowheads="1"/>
          </p:cNvSpPr>
          <p:nvPr/>
        </p:nvSpPr>
        <p:spPr>
          <a:xfrm>
            <a:off x="1409922" y="170223"/>
            <a:ext cx="6589199"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Times New Roman" charset="0"/>
                <a:ea typeface="ＭＳ Ｐゴシック" charset="0"/>
                <a:cs typeface="ＭＳ Ｐゴシック" charset="0"/>
              </a:rPr>
              <a:t> Attunement</a:t>
            </a:r>
            <a:r>
              <a:rPr lang="ja-JP" altLang="en-US" dirty="0">
                <a:latin typeface="Times New Roman" charset="0"/>
                <a:ea typeface="ＭＳ Ｐゴシック" charset="0"/>
                <a:cs typeface="ＭＳ Ｐゴシック" charset="0"/>
              </a:rPr>
              <a:t>　</a:t>
            </a:r>
            <a:r>
              <a:rPr lang="ja-JP" altLang="en-US" sz="2400" b="1" dirty="0">
                <a:latin typeface="Times New Roman" charset="0"/>
                <a:ea typeface="ＭＳ Ｐゴシック" charset="0"/>
                <a:cs typeface="ＭＳ Ｐゴシック" charset="0"/>
              </a:rPr>
              <a:t>アチューンメント</a:t>
            </a:r>
            <a:endParaRPr lang="en-US" sz="2400" b="1" dirty="0">
              <a:solidFill>
                <a:srgbClr val="000000"/>
              </a:solidFill>
              <a:latin typeface="Times New Roman" charset="0"/>
              <a:ea typeface="ＭＳ Ｐゴシック" charset="0"/>
              <a:cs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826" y="102433"/>
            <a:ext cx="6589199" cy="1280890"/>
          </a:xfrm>
        </p:spPr>
        <p:txBody>
          <a:bodyPr/>
          <a:lstStyle/>
          <a:p>
            <a:r>
              <a:rPr lang="en-US" dirty="0"/>
              <a:t>MRI – Improvisation</a:t>
            </a:r>
            <a:br>
              <a:rPr lang="en-US" dirty="0"/>
            </a:br>
            <a:r>
              <a:rPr lang="en-US" altLang="ja-JP" sz="2800" dirty="0">
                <a:latin typeface="ＭＳ Ｐゴシック" panose="020B0600070205080204" pitchFamily="50" charset="-128"/>
                <a:ea typeface="ＭＳ Ｐゴシック" panose="020B0600070205080204" pitchFamily="50" charset="-128"/>
              </a:rPr>
              <a:t>MRI</a:t>
            </a:r>
            <a:r>
              <a:rPr lang="ja-JP" altLang="en-US" sz="2800" dirty="0">
                <a:latin typeface="ＭＳ Ｐゴシック" panose="020B0600070205080204" pitchFamily="50" charset="-128"/>
                <a:ea typeface="ＭＳ Ｐゴシック" panose="020B0600070205080204" pitchFamily="50" charset="-128"/>
              </a:rPr>
              <a:t>　</a:t>
            </a:r>
            <a:r>
              <a:rPr lang="en-US" altLang="ja-JP" sz="2800" dirty="0">
                <a:latin typeface="ＭＳ Ｐゴシック" panose="020B0600070205080204" pitchFamily="50" charset="-128"/>
                <a:ea typeface="ＭＳ Ｐゴシック" panose="020B0600070205080204" pitchFamily="50" charset="-128"/>
              </a:rPr>
              <a:t>-</a:t>
            </a:r>
            <a:r>
              <a:rPr lang="ja-JP" altLang="en-US" sz="2800" dirty="0">
                <a:latin typeface="ＭＳ Ｐゴシック" panose="020B0600070205080204" pitchFamily="50" charset="-128"/>
                <a:ea typeface="ＭＳ Ｐゴシック" panose="020B0600070205080204" pitchFamily="50" charset="-128"/>
              </a:rPr>
              <a:t>　即興</a:t>
            </a:r>
            <a:endParaRPr lang="en-US" sz="2800" dirty="0">
              <a:latin typeface="ＭＳ Ｐゴシック" panose="020B0600070205080204" pitchFamily="50" charset="-128"/>
              <a:ea typeface="ＭＳ Ｐゴシック" panose="020B0600070205080204" pitchFamily="50" charset="-128"/>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2702" y="1383323"/>
            <a:ext cx="7580747" cy="5298831"/>
          </a:xfrm>
        </p:spPr>
      </p:pic>
    </p:spTree>
    <p:extLst>
      <p:ext uri="{BB962C8B-B14F-4D97-AF65-F5344CB8AC3E}">
        <p14:creationId xmlns:p14="http://schemas.microsoft.com/office/powerpoint/2010/main" val="295474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5715" y="178705"/>
            <a:ext cx="6589199" cy="992870"/>
          </a:xfrm>
        </p:spPr>
        <p:txBody>
          <a:bodyPr>
            <a:normAutofit fontScale="90000"/>
          </a:bodyPr>
          <a:lstStyle/>
          <a:p>
            <a:pPr algn="ctr"/>
            <a:r>
              <a:rPr lang="en-US" sz="2800" b="1" dirty="0">
                <a:solidFill>
                  <a:srgbClr val="FF0000"/>
                </a:solidFill>
              </a:rPr>
              <a:t>Neural pathways in Improvisation</a:t>
            </a:r>
            <a:br>
              <a:rPr lang="en-US" sz="2800" b="1" dirty="0">
                <a:solidFill>
                  <a:srgbClr val="FF0000"/>
                </a:solidFill>
              </a:rPr>
            </a:br>
            <a:r>
              <a:rPr lang="ja-JP" altLang="en-US" sz="2800" b="1" dirty="0">
                <a:solidFill>
                  <a:srgbClr val="FF0000"/>
                </a:solidFill>
                <a:latin typeface="ＭＳ Ｐゴシック" panose="020B0600070205080204" pitchFamily="50" charset="-128"/>
                <a:ea typeface="ＭＳ Ｐゴシック" panose="020B0600070205080204" pitchFamily="50" charset="-128"/>
              </a:rPr>
              <a:t>即興における神経経路</a:t>
            </a:r>
            <a:br>
              <a:rPr lang="en-US" sz="2800" b="1" dirty="0">
                <a:solidFill>
                  <a:srgbClr val="FF0000"/>
                </a:solidFill>
              </a:rPr>
            </a:br>
            <a:endParaRPr lang="en-US" sz="2800" b="1" dirty="0">
              <a:solidFill>
                <a:srgbClr val="FF0000"/>
              </a:solidFill>
            </a:endParaRPr>
          </a:p>
        </p:txBody>
      </p:sp>
      <p:sp>
        <p:nvSpPr>
          <p:cNvPr id="3" name="Content Placeholder 2"/>
          <p:cNvSpPr>
            <a:spLocks noGrp="1"/>
          </p:cNvSpPr>
          <p:nvPr>
            <p:ph idx="1"/>
          </p:nvPr>
        </p:nvSpPr>
        <p:spPr>
          <a:xfrm>
            <a:off x="1485900" y="1095375"/>
            <a:ext cx="7505700" cy="5229225"/>
          </a:xfrm>
        </p:spPr>
        <p:txBody>
          <a:bodyPr>
            <a:noAutofit/>
          </a:bodyPr>
          <a:lstStyle/>
          <a:p>
            <a:r>
              <a:rPr lang="en-US" sz="2800" dirty="0"/>
              <a:t>Spontaneous improvisation was in each case associated with a highly congruous pattern of activations and deactivations in </a:t>
            </a:r>
            <a:r>
              <a:rPr lang="en-US" sz="2800" dirty="0">
                <a:solidFill>
                  <a:srgbClr val="FF0000"/>
                </a:solidFill>
              </a:rPr>
              <a:t>prefrontal cortex,</a:t>
            </a:r>
            <a:r>
              <a:rPr lang="en-US" sz="2800" dirty="0"/>
              <a:t> </a:t>
            </a:r>
            <a:r>
              <a:rPr lang="en-US" sz="2800" dirty="0">
                <a:solidFill>
                  <a:srgbClr val="FF0000"/>
                </a:solidFill>
              </a:rPr>
              <a:t>sensorimotor and limbic regions </a:t>
            </a:r>
            <a:r>
              <a:rPr lang="en-US" sz="2800" dirty="0"/>
              <a:t>of the brain </a:t>
            </a:r>
          </a:p>
          <a:p>
            <a:pPr marL="0" indent="0">
              <a:buNone/>
            </a:pPr>
            <a:r>
              <a:rPr lang="ja-JP" altLang="en-US" sz="2800" dirty="0">
                <a:latin typeface="ＭＳ Ｐゴシック" panose="020B0600070205080204" pitchFamily="50" charset="-128"/>
                <a:ea typeface="ＭＳ Ｐゴシック" panose="020B0600070205080204" pitchFamily="50" charset="-128"/>
              </a:rPr>
              <a:t>自然発生的な即興は、それぞれのケースで、</a:t>
            </a:r>
            <a:br>
              <a:rPr lang="en-US" altLang="ja-JP" sz="2800" dirty="0">
                <a:latin typeface="ＭＳ Ｐゴシック" panose="020B0600070205080204" pitchFamily="50" charset="-128"/>
                <a:ea typeface="ＭＳ Ｐゴシック" panose="020B0600070205080204" pitchFamily="50" charset="-128"/>
              </a:rPr>
            </a:br>
            <a:r>
              <a:rPr lang="ja-JP" altLang="en-US" sz="2800" dirty="0">
                <a:latin typeface="ＭＳ Ｐゴシック" panose="020B0600070205080204" pitchFamily="50" charset="-128"/>
                <a:ea typeface="ＭＳ Ｐゴシック" panose="020B0600070205080204" pitchFamily="50" charset="-128"/>
              </a:rPr>
              <a:t>脳内の前頭前皮質、感覚運動野、大脳辺縁系の活性化と非活性化のパターンと非常に一致していると関連付けられました。</a:t>
            </a:r>
            <a:br>
              <a:rPr lang="en-US" altLang="ja-JP" sz="2800" dirty="0">
                <a:latin typeface="ＭＳ Ｐゴシック" panose="020B0600070205080204" pitchFamily="50" charset="-128"/>
                <a:ea typeface="ＭＳ Ｐゴシック" panose="020B0600070205080204" pitchFamily="50" charset="-128"/>
              </a:rPr>
            </a:br>
            <a:endParaRPr lang="en-US" sz="2800" dirty="0">
              <a:latin typeface="ＭＳ Ｐゴシック" panose="020B0600070205080204" pitchFamily="50" charset="-128"/>
              <a:ea typeface="ＭＳ Ｐゴシック" panose="020B0600070205080204" pitchFamily="50" charset="-128"/>
            </a:endParaRPr>
          </a:p>
          <a:p>
            <a:pPr marL="0" indent="0">
              <a:buNone/>
            </a:pPr>
            <a:endParaRPr lang="en-US" sz="2800" dirty="0">
              <a:latin typeface="ＭＳ Ｐゴシック" panose="020B0600070205080204" pitchFamily="50" charset="-128"/>
              <a:ea typeface="ＭＳ Ｐゴシック" panose="020B0600070205080204" pitchFamily="50" charset="-128"/>
            </a:endParaRPr>
          </a:p>
          <a:p>
            <a:endParaRPr lang="en-US" sz="3600" dirty="0"/>
          </a:p>
        </p:txBody>
      </p:sp>
    </p:spTree>
    <p:extLst>
      <p:ext uri="{BB962C8B-B14F-4D97-AF65-F5344CB8AC3E}">
        <p14:creationId xmlns:p14="http://schemas.microsoft.com/office/powerpoint/2010/main" val="31683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1440376" y="93887"/>
            <a:ext cx="6589199" cy="291194"/>
          </a:xfrm>
        </p:spPr>
        <p:txBody>
          <a:bodyPr>
            <a:normAutofit fontScale="90000"/>
          </a:bodyPr>
          <a:lstStyle/>
          <a:p>
            <a:pPr eaLnBrk="1" hangingPunct="1"/>
            <a:r>
              <a:rPr lang="en-US" sz="2000" dirty="0">
                <a:solidFill>
                  <a:srgbClr val="164C6C"/>
                </a:solidFill>
                <a:latin typeface="Georgia" charset="0"/>
              </a:rPr>
              <a:t>Research</a:t>
            </a:r>
            <a:r>
              <a:rPr lang="ja-JP" altLang="en-US" sz="2000" dirty="0">
                <a:solidFill>
                  <a:srgbClr val="164C6C"/>
                </a:solidFill>
                <a:latin typeface="Georgia" charset="0"/>
              </a:rPr>
              <a:t>　</a:t>
            </a:r>
            <a:r>
              <a:rPr lang="ja-JP" altLang="en-US" sz="2000" dirty="0">
                <a:solidFill>
                  <a:srgbClr val="164C6C"/>
                </a:solidFill>
                <a:latin typeface="ＭＳ Ｐゴシック" panose="020B0600070205080204" pitchFamily="50" charset="-128"/>
                <a:ea typeface="ＭＳ Ｐゴシック" panose="020B0600070205080204" pitchFamily="50" charset="-128"/>
              </a:rPr>
              <a:t>研究</a:t>
            </a:r>
            <a:endParaRPr lang="en-US" sz="2000" dirty="0">
              <a:solidFill>
                <a:srgbClr val="164C6C"/>
              </a:solidFill>
              <a:latin typeface="ＭＳ Ｐゴシック" panose="020B0600070205080204" pitchFamily="50" charset="-128"/>
              <a:ea typeface="ＭＳ Ｐゴシック" panose="020B0600070205080204" pitchFamily="50" charset="-128"/>
            </a:endParaRPr>
          </a:p>
        </p:txBody>
      </p:sp>
      <p:sp>
        <p:nvSpPr>
          <p:cNvPr id="36866" name="Content Placeholder 2"/>
          <p:cNvSpPr>
            <a:spLocks noGrp="1"/>
          </p:cNvSpPr>
          <p:nvPr>
            <p:ph sz="quarter" idx="1"/>
          </p:nvPr>
        </p:nvSpPr>
        <p:spPr>
          <a:xfrm>
            <a:off x="971550" y="409575"/>
            <a:ext cx="8105775" cy="6467475"/>
          </a:xfrm>
        </p:spPr>
        <p:txBody>
          <a:bodyPr>
            <a:noAutofit/>
          </a:bodyPr>
          <a:lstStyle/>
          <a:p>
            <a:pPr eaLnBrk="1" hangingPunct="1">
              <a:lnSpc>
                <a:spcPct val="150000"/>
              </a:lnSpc>
            </a:pPr>
            <a:r>
              <a:rPr lang="en-US" sz="1600" b="1" dirty="0">
                <a:latin typeface="Arial" charset="0"/>
                <a:ea typeface="Arial" charset="0"/>
                <a:cs typeface="Arial" charset="0"/>
              </a:rPr>
              <a:t>Newberg and D</a:t>
            </a:r>
            <a:r>
              <a:rPr lang="ja-JP" altLang="en-US" sz="1600" b="1" dirty="0">
                <a:latin typeface="Arial" charset="0"/>
                <a:ea typeface="Arial" charset="0"/>
                <a:cs typeface="Arial" charset="0"/>
              </a:rPr>
              <a:t>’</a:t>
            </a:r>
            <a:r>
              <a:rPr lang="en-US" altLang="ja-JP" sz="1600" b="1" dirty="0" err="1">
                <a:latin typeface="Arial" charset="0"/>
                <a:ea typeface="Arial" charset="0"/>
                <a:cs typeface="Arial" charset="0"/>
              </a:rPr>
              <a:t>Aquili</a:t>
            </a:r>
            <a:r>
              <a:rPr lang="en-US" altLang="ja-JP" sz="1600" b="1" dirty="0">
                <a:latin typeface="Arial" charset="0"/>
                <a:ea typeface="Arial" charset="0"/>
                <a:cs typeface="Arial" charset="0"/>
              </a:rPr>
              <a:t> (2000), findings reveal that when stimuli is blocked out – such as thoughts and sensory stimulation that occurs while playing </a:t>
            </a:r>
            <a:r>
              <a:rPr lang="en-US" altLang="ja-JP" sz="1600" b="1" dirty="0">
                <a:solidFill>
                  <a:srgbClr val="FF0000"/>
                </a:solidFill>
                <a:latin typeface="Arial" charset="0"/>
                <a:ea typeface="Arial" charset="0"/>
                <a:cs typeface="Arial" charset="0"/>
              </a:rPr>
              <a:t>improvisational rhythmic music </a:t>
            </a:r>
            <a:r>
              <a:rPr lang="en-US" altLang="ja-JP" sz="1600" b="1" dirty="0">
                <a:latin typeface="Arial" charset="0"/>
                <a:ea typeface="Arial" charset="0"/>
                <a:cs typeface="Arial" charset="0"/>
              </a:rPr>
              <a:t>– neural flow slows down and impulses travel through the </a:t>
            </a:r>
            <a:r>
              <a:rPr lang="en-US" altLang="ja-JP" sz="1600" b="1" dirty="0">
                <a:solidFill>
                  <a:srgbClr val="FF0000"/>
                </a:solidFill>
                <a:latin typeface="Arial" charset="0"/>
                <a:ea typeface="Arial" charset="0"/>
                <a:cs typeface="Arial" charset="0"/>
              </a:rPr>
              <a:t>limbic system</a:t>
            </a:r>
            <a:r>
              <a:rPr lang="en-US" altLang="ja-JP" sz="1600" b="1" dirty="0">
                <a:latin typeface="Arial" charset="0"/>
                <a:ea typeface="Arial" charset="0"/>
                <a:cs typeface="Arial" charset="0"/>
              </a:rPr>
              <a:t> to the hypothalamus, which links higher brain functioning to </a:t>
            </a:r>
            <a:r>
              <a:rPr lang="en-US" altLang="ja-JP" sz="1600" b="1" dirty="0">
                <a:solidFill>
                  <a:srgbClr val="FF0000"/>
                </a:solidFill>
                <a:latin typeface="Arial" charset="0"/>
                <a:ea typeface="Arial" charset="0"/>
                <a:cs typeface="Arial" charset="0"/>
              </a:rPr>
              <a:t>the autonomic nervous system, </a:t>
            </a:r>
            <a:r>
              <a:rPr lang="en-US" altLang="ja-JP" sz="1600" b="1" dirty="0">
                <a:latin typeface="Arial" charset="0"/>
                <a:ea typeface="Arial" charset="0"/>
                <a:cs typeface="Arial" charset="0"/>
              </a:rPr>
              <a:t>which in turn sends a signal back to the attention centers, thus creating a circuit.  According to these researchers, this circuit causes a </a:t>
            </a:r>
            <a:r>
              <a:rPr lang="en-US" altLang="ja-JP" sz="1600" b="1" dirty="0">
                <a:solidFill>
                  <a:srgbClr val="FF0000"/>
                </a:solidFill>
                <a:latin typeface="Arial" charset="0"/>
                <a:ea typeface="Arial" charset="0"/>
                <a:cs typeface="Arial" charset="0"/>
              </a:rPr>
              <a:t>deepening sense of focus and calm</a:t>
            </a:r>
            <a:r>
              <a:rPr lang="en-US" altLang="ja-JP" sz="1600" b="1" dirty="0">
                <a:latin typeface="Arial" charset="0"/>
                <a:ea typeface="Arial" charset="0"/>
                <a:cs typeface="Arial" charset="0"/>
              </a:rPr>
              <a:t> through </a:t>
            </a:r>
            <a:r>
              <a:rPr lang="en-US" altLang="ja-JP" sz="1600" b="1" dirty="0">
                <a:solidFill>
                  <a:srgbClr val="FF0000"/>
                </a:solidFill>
                <a:latin typeface="Arial" charset="0"/>
                <a:ea typeface="Arial" charset="0"/>
                <a:cs typeface="Arial" charset="0"/>
              </a:rPr>
              <a:t>neurological balance</a:t>
            </a:r>
            <a:r>
              <a:rPr lang="en-US" altLang="ja-JP" sz="1600" b="1" dirty="0">
                <a:latin typeface="Arial" charset="0"/>
                <a:ea typeface="Arial" charset="0"/>
                <a:cs typeface="Arial" charset="0"/>
              </a:rPr>
              <a:t> and a felt sense of embodied unity</a:t>
            </a:r>
            <a:r>
              <a:rPr lang="en-US" altLang="ja-JP" b="1" dirty="0">
                <a:latin typeface="Arial" charset="0"/>
                <a:ea typeface="Arial" charset="0"/>
                <a:cs typeface="Arial" charset="0"/>
              </a:rPr>
              <a:t>. </a:t>
            </a:r>
            <a:r>
              <a:rPr lang="ja-JP" altLang="en-US" b="1" dirty="0">
                <a:latin typeface="Arial" charset="0"/>
                <a:ea typeface="Arial" charset="0"/>
                <a:cs typeface="Arial" charset="0"/>
              </a:rPr>
              <a:t>　</a:t>
            </a:r>
            <a:br>
              <a:rPr lang="en-US" altLang="ja-JP" b="1" dirty="0">
                <a:latin typeface="Arial" charset="0"/>
                <a:ea typeface="Arial" charset="0"/>
                <a:cs typeface="Arial" charset="0"/>
              </a:rPr>
            </a:br>
            <a:r>
              <a:rPr lang="en-US" altLang="ja-JP" b="1" dirty="0">
                <a:latin typeface="ＭＳ Ｐゴシック" panose="020B0600070205080204" pitchFamily="50" charset="-128"/>
                <a:ea typeface="ＭＳ Ｐゴシック" panose="020B0600070205080204" pitchFamily="50" charset="-128"/>
                <a:cs typeface="Arial" charset="0"/>
              </a:rPr>
              <a:t>Newberg</a:t>
            </a:r>
            <a:r>
              <a:rPr lang="ja-JP" altLang="en-US" b="1" dirty="0">
                <a:latin typeface="ＭＳ Ｐゴシック" panose="020B0600070205080204" pitchFamily="50" charset="-128"/>
                <a:ea typeface="ＭＳ Ｐゴシック" panose="020B0600070205080204" pitchFamily="50" charset="-128"/>
                <a:cs typeface="Arial" charset="0"/>
              </a:rPr>
              <a:t>と</a:t>
            </a:r>
            <a:r>
              <a:rPr lang="en-US" altLang="ja-JP" b="1" dirty="0" err="1">
                <a:latin typeface="ＭＳ Ｐゴシック" panose="020B0600070205080204" pitchFamily="50" charset="-128"/>
                <a:ea typeface="ＭＳ Ｐゴシック" panose="020B0600070205080204" pitchFamily="50" charset="-128"/>
                <a:cs typeface="Arial" charset="0"/>
              </a:rPr>
              <a:t>D’Aquili</a:t>
            </a:r>
            <a:r>
              <a:rPr lang="ja-JP" altLang="en-US" b="1" dirty="0">
                <a:latin typeface="ＭＳ Ｐゴシック" panose="020B0600070205080204" pitchFamily="50" charset="-128"/>
                <a:ea typeface="ＭＳ Ｐゴシック" panose="020B0600070205080204" pitchFamily="50" charset="-128"/>
                <a:cs typeface="Arial" charset="0"/>
              </a:rPr>
              <a:t>（</a:t>
            </a:r>
            <a:r>
              <a:rPr lang="en-US" altLang="ja-JP" b="1" dirty="0">
                <a:latin typeface="ＭＳ Ｐゴシック" panose="020B0600070205080204" pitchFamily="50" charset="-128"/>
                <a:ea typeface="ＭＳ Ｐゴシック" panose="020B0600070205080204" pitchFamily="50" charset="-128"/>
                <a:cs typeface="Arial" charset="0"/>
              </a:rPr>
              <a:t>2000</a:t>
            </a:r>
            <a:r>
              <a:rPr lang="ja-JP" altLang="en-US" b="1" dirty="0">
                <a:latin typeface="ＭＳ Ｐゴシック" panose="020B0600070205080204" pitchFamily="50" charset="-128"/>
                <a:ea typeface="ＭＳ Ｐゴシック" panose="020B0600070205080204" pitchFamily="50" charset="-128"/>
                <a:cs typeface="Arial" charset="0"/>
              </a:rPr>
              <a:t>年）が発見したことは、</a:t>
            </a:r>
            <a:r>
              <a:rPr lang="ja-JP" altLang="en-US" b="1" dirty="0">
                <a:solidFill>
                  <a:srgbClr val="FF0000"/>
                </a:solidFill>
                <a:latin typeface="ＭＳ Ｐゴシック" panose="020B0600070205080204" pitchFamily="50" charset="-128"/>
                <a:ea typeface="ＭＳ Ｐゴシック" panose="020B0600070205080204" pitchFamily="50" charset="-128"/>
                <a:cs typeface="Arial" charset="0"/>
              </a:rPr>
              <a:t>即興のリズミカルな音楽</a:t>
            </a:r>
            <a:r>
              <a:rPr lang="ja-JP" altLang="en-US" b="1" dirty="0">
                <a:latin typeface="ＭＳ Ｐゴシック" panose="020B0600070205080204" pitchFamily="50" charset="-128"/>
                <a:ea typeface="ＭＳ Ｐゴシック" panose="020B0600070205080204" pitchFamily="50" charset="-128"/>
                <a:cs typeface="Arial" charset="0"/>
              </a:rPr>
              <a:t>を演奏している時に生じる思いや感覚刺激のような刺激が遮断されている時は、神経の流れが遅くなり、インパルス（刺激）が</a:t>
            </a:r>
            <a:r>
              <a:rPr lang="ja-JP" altLang="en-US" b="1" dirty="0">
                <a:solidFill>
                  <a:srgbClr val="FF0000"/>
                </a:solidFill>
                <a:latin typeface="ＭＳ Ｐゴシック" panose="020B0600070205080204" pitchFamily="50" charset="-128"/>
                <a:ea typeface="ＭＳ Ｐゴシック" panose="020B0600070205080204" pitchFamily="50" charset="-128"/>
                <a:cs typeface="Arial" charset="0"/>
              </a:rPr>
              <a:t>大脳辺縁系</a:t>
            </a:r>
            <a:r>
              <a:rPr lang="ja-JP" altLang="en-US" b="1" dirty="0">
                <a:latin typeface="ＭＳ Ｐゴシック" panose="020B0600070205080204" pitchFamily="50" charset="-128"/>
                <a:ea typeface="ＭＳ Ｐゴシック" panose="020B0600070205080204" pitchFamily="50" charset="-128"/>
                <a:cs typeface="Arial" charset="0"/>
              </a:rPr>
              <a:t>を通り抜け視床下部に届き、視床下部は、高次脳機能から</a:t>
            </a:r>
            <a:r>
              <a:rPr lang="ja-JP" altLang="en-US" b="1" dirty="0">
                <a:solidFill>
                  <a:srgbClr val="FF0000"/>
                </a:solidFill>
                <a:latin typeface="ＭＳ Ｐゴシック" panose="020B0600070205080204" pitchFamily="50" charset="-128"/>
                <a:ea typeface="ＭＳ Ｐゴシック" panose="020B0600070205080204" pitchFamily="50" charset="-128"/>
                <a:cs typeface="Arial" charset="0"/>
              </a:rPr>
              <a:t>自律神経系</a:t>
            </a:r>
            <a:r>
              <a:rPr lang="ja-JP" altLang="en-US" b="1" dirty="0">
                <a:latin typeface="ＭＳ Ｐゴシック" panose="020B0600070205080204" pitchFamily="50" charset="-128"/>
                <a:ea typeface="ＭＳ Ｐゴシック" panose="020B0600070205080204" pitchFamily="50" charset="-128"/>
                <a:cs typeface="Arial" charset="0"/>
              </a:rPr>
              <a:t>につながり、そこから順番に、注意の中心に合図を送り返すということです。このように回路を創ります。これらの研究者たちによると、この回路は、</a:t>
            </a:r>
            <a:r>
              <a:rPr lang="ja-JP" altLang="en-US" b="1" dirty="0">
                <a:solidFill>
                  <a:srgbClr val="FF0000"/>
                </a:solidFill>
                <a:latin typeface="ＭＳ Ｐゴシック" panose="020B0600070205080204" pitchFamily="50" charset="-128"/>
                <a:ea typeface="ＭＳ Ｐゴシック" panose="020B0600070205080204" pitchFamily="50" charset="-128"/>
                <a:cs typeface="Arial" charset="0"/>
              </a:rPr>
              <a:t>神経学的バランス</a:t>
            </a:r>
            <a:r>
              <a:rPr lang="ja-JP" altLang="en-US" b="1" dirty="0">
                <a:latin typeface="ＭＳ Ｐゴシック" panose="020B0600070205080204" pitchFamily="50" charset="-128"/>
                <a:ea typeface="ＭＳ Ｐゴシック" panose="020B0600070205080204" pitchFamily="50" charset="-128"/>
                <a:cs typeface="Arial" charset="0"/>
              </a:rPr>
              <a:t>と体現化された一体感を感じることにより、</a:t>
            </a:r>
            <a:r>
              <a:rPr lang="ja-JP" altLang="en-US" b="1" dirty="0">
                <a:solidFill>
                  <a:srgbClr val="FF0000"/>
                </a:solidFill>
                <a:latin typeface="ＭＳ Ｐゴシック" panose="020B0600070205080204" pitchFamily="50" charset="-128"/>
                <a:ea typeface="ＭＳ Ｐゴシック" panose="020B0600070205080204" pitchFamily="50" charset="-128"/>
                <a:cs typeface="Arial" charset="0"/>
              </a:rPr>
              <a:t>集中力と落ち着きの感覚を深める</a:t>
            </a:r>
            <a:r>
              <a:rPr lang="ja-JP" altLang="en-US" b="1" dirty="0">
                <a:solidFill>
                  <a:schemeClr val="tx1"/>
                </a:solidFill>
                <a:latin typeface="ＭＳ Ｐゴシック" panose="020B0600070205080204" pitchFamily="50" charset="-128"/>
                <a:ea typeface="ＭＳ Ｐゴシック" panose="020B0600070205080204" pitchFamily="50" charset="-128"/>
                <a:cs typeface="Arial" charset="0"/>
              </a:rPr>
              <a:t>原因となるということを示しています。</a:t>
            </a:r>
            <a:endParaRPr lang="en-US" altLang="ja-JP" b="1" dirty="0">
              <a:latin typeface="ＭＳ Ｐゴシック" panose="020B0600070205080204" pitchFamily="50" charset="-128"/>
              <a:ea typeface="ＭＳ Ｐゴシック" panose="020B0600070205080204" pitchFamily="50" charset="-128"/>
              <a:cs typeface="Arial" charset="0"/>
            </a:endParaRPr>
          </a:p>
          <a:p>
            <a:pPr marL="0" indent="0" eaLnBrk="1" hangingPunct="1">
              <a:lnSpc>
                <a:spcPct val="150000"/>
              </a:lnSpc>
              <a:buNone/>
            </a:pPr>
            <a:endParaRPr lang="en-US" sz="2000" b="1" dirty="0">
              <a:latin typeface="Arial" charset="0"/>
              <a:ea typeface="Arial" charset="0"/>
              <a:cs typeface="Arial" charset="0"/>
            </a:endParaRPr>
          </a:p>
        </p:txBody>
      </p:sp>
    </p:spTree>
    <p:extLst>
      <p:ext uri="{BB962C8B-B14F-4D97-AF65-F5344CB8AC3E}">
        <p14:creationId xmlns:p14="http://schemas.microsoft.com/office/powerpoint/2010/main" val="2123410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1443" y="1264555"/>
            <a:ext cx="8154649" cy="4586990"/>
          </a:xfrm>
        </p:spPr>
      </p:pic>
    </p:spTree>
    <p:extLst>
      <p:ext uri="{BB962C8B-B14F-4D97-AF65-F5344CB8AC3E}">
        <p14:creationId xmlns:p14="http://schemas.microsoft.com/office/powerpoint/2010/main" val="715173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1523" y="820493"/>
            <a:ext cx="7596554" cy="5697416"/>
          </a:xfrm>
        </p:spPr>
      </p:pic>
    </p:spTree>
    <p:extLst>
      <p:ext uri="{BB962C8B-B14F-4D97-AF65-F5344CB8AC3E}">
        <p14:creationId xmlns:p14="http://schemas.microsoft.com/office/powerpoint/2010/main" val="403534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901" y="128810"/>
            <a:ext cx="6589199" cy="1280890"/>
          </a:xfrm>
        </p:spPr>
        <p:txBody>
          <a:bodyPr/>
          <a:lstStyle/>
          <a:p>
            <a:r>
              <a:rPr lang="en-US" dirty="0"/>
              <a:t>Embodied Rhythm</a:t>
            </a:r>
            <a:br>
              <a:rPr lang="en-US" dirty="0"/>
            </a:br>
            <a:r>
              <a:rPr lang="ja-JP" altLang="en-US" sz="2800" dirty="0">
                <a:latin typeface="ＭＳ Ｐゴシック" panose="020B0600070205080204" pitchFamily="50" charset="-128"/>
                <a:ea typeface="ＭＳ Ｐゴシック" panose="020B0600070205080204" pitchFamily="50" charset="-128"/>
              </a:rPr>
              <a:t>体現化されたリズム</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83932" y="381000"/>
            <a:ext cx="7976136" cy="10541588"/>
          </a:xfrm>
        </p:spPr>
      </p:pic>
    </p:spTree>
    <p:extLst>
      <p:ext uri="{BB962C8B-B14F-4D97-AF65-F5344CB8AC3E}">
        <p14:creationId xmlns:p14="http://schemas.microsoft.com/office/powerpoint/2010/main" val="2044098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imeline&#10;&#10;Description automatically generated with medium confidence">
            <a:extLst>
              <a:ext uri="{FF2B5EF4-FFF2-40B4-BE49-F238E27FC236}">
                <a16:creationId xmlns:a16="http://schemas.microsoft.com/office/drawing/2014/main" id="{18E6790E-057B-F74F-8347-53A7387A5BA8}"/>
              </a:ext>
            </a:extLst>
          </p:cNvPr>
          <p:cNvPicPr>
            <a:picLocks noGrp="1" noChangeAspect="1"/>
          </p:cNvPicPr>
          <p:nvPr>
            <p:ph idx="1"/>
          </p:nvPr>
        </p:nvPicPr>
        <p:blipFill>
          <a:blip r:embed="rId2"/>
          <a:stretch>
            <a:fillRect/>
          </a:stretch>
        </p:blipFill>
        <p:spPr>
          <a:xfrm>
            <a:off x="1438275" y="428212"/>
            <a:ext cx="8382485" cy="6001575"/>
          </a:xfrm>
        </p:spPr>
      </p:pic>
      <p:sp>
        <p:nvSpPr>
          <p:cNvPr id="2" name="テキスト ボックス 1">
            <a:extLst>
              <a:ext uri="{FF2B5EF4-FFF2-40B4-BE49-F238E27FC236}">
                <a16:creationId xmlns:a16="http://schemas.microsoft.com/office/drawing/2014/main" id="{19A32458-404D-4FFF-89D2-B4E0E87A74C6}"/>
              </a:ext>
            </a:extLst>
          </p:cNvPr>
          <p:cNvSpPr txBox="1"/>
          <p:nvPr/>
        </p:nvSpPr>
        <p:spPr>
          <a:xfrm>
            <a:off x="1657350" y="511285"/>
            <a:ext cx="4352925" cy="400110"/>
          </a:xfrm>
          <a:prstGeom prst="rect">
            <a:avLst/>
          </a:prstGeom>
          <a:noFill/>
        </p:spPr>
        <p:txBody>
          <a:bodyPr wrap="square" rtlCol="0">
            <a:spAutoFit/>
          </a:bodyPr>
          <a:lstStyle/>
          <a:p>
            <a:r>
              <a:rPr kumimoji="1" lang="ja-JP" altLang="en-US" sz="2000" b="1" dirty="0">
                <a:latin typeface="ＭＳ Ｐゴシック" panose="020B0600070205080204" pitchFamily="50" charset="-128"/>
                <a:ea typeface="ＭＳ Ｐゴシック" panose="020B0600070205080204" pitchFamily="50" charset="-128"/>
              </a:rPr>
              <a:t>神経心理セラピー：　治療の形態</a:t>
            </a:r>
          </a:p>
        </p:txBody>
      </p:sp>
      <p:sp>
        <p:nvSpPr>
          <p:cNvPr id="3" name="テキスト ボックス 2">
            <a:extLst>
              <a:ext uri="{FF2B5EF4-FFF2-40B4-BE49-F238E27FC236}">
                <a16:creationId xmlns:a16="http://schemas.microsoft.com/office/drawing/2014/main" id="{2A361EC5-7A68-4D03-9481-9B1456A7E918}"/>
              </a:ext>
            </a:extLst>
          </p:cNvPr>
          <p:cNvSpPr txBox="1"/>
          <p:nvPr/>
        </p:nvSpPr>
        <p:spPr>
          <a:xfrm rot="10800000" flipV="1">
            <a:off x="1857375" y="1904940"/>
            <a:ext cx="1790700" cy="400110"/>
          </a:xfrm>
          <a:prstGeom prst="rect">
            <a:avLst/>
          </a:prstGeom>
          <a:noFill/>
        </p:spPr>
        <p:txBody>
          <a:bodyPr wrap="square" rtlCol="0">
            <a:spAutoFit/>
          </a:bodyPr>
          <a:lstStyle/>
          <a:p>
            <a:r>
              <a:rPr kumimoji="1" lang="ja-JP" altLang="en-US" sz="2000" b="1" dirty="0">
                <a:latin typeface="ＭＳ Ｐゴシック" panose="020B0600070205080204" pitchFamily="50" charset="-128"/>
                <a:ea typeface="ＭＳ Ｐゴシック" panose="020B0600070205080204" pitchFamily="50" charset="-128"/>
              </a:rPr>
              <a:t>２人の心理学</a:t>
            </a:r>
          </a:p>
        </p:txBody>
      </p:sp>
      <p:sp>
        <p:nvSpPr>
          <p:cNvPr id="6" name="テキスト ボックス 5">
            <a:extLst>
              <a:ext uri="{FF2B5EF4-FFF2-40B4-BE49-F238E27FC236}">
                <a16:creationId xmlns:a16="http://schemas.microsoft.com/office/drawing/2014/main" id="{F2944BDF-E56E-4DFD-8035-64E130DC0776}"/>
              </a:ext>
            </a:extLst>
          </p:cNvPr>
          <p:cNvSpPr txBox="1"/>
          <p:nvPr/>
        </p:nvSpPr>
        <p:spPr>
          <a:xfrm>
            <a:off x="5229225" y="2184113"/>
            <a:ext cx="4076700" cy="830997"/>
          </a:xfrm>
          <a:prstGeom prst="rect">
            <a:avLst/>
          </a:prstGeom>
          <a:noFill/>
        </p:spPr>
        <p:txBody>
          <a:bodyPr wrap="square" rtlCol="0">
            <a:spAutoFit/>
          </a:bodyPr>
          <a:lstStyle/>
          <a:p>
            <a:r>
              <a:rPr kumimoji="1" lang="ja-JP" altLang="en-US" sz="1600" dirty="0">
                <a:latin typeface="ＭＳ Ｐゴシック" panose="020B0600070205080204" pitchFamily="50" charset="-128"/>
                <a:ea typeface="ＭＳ Ｐゴシック" panose="020B0600070205080204" pitchFamily="50" charset="-128"/>
              </a:rPr>
              <a:t>「治療の課程における、セラピストとクライアントの間にある自律神経の変化、感情的、体現化、右脳同士」を強調</a:t>
            </a:r>
          </a:p>
        </p:txBody>
      </p:sp>
      <p:sp>
        <p:nvSpPr>
          <p:cNvPr id="7" name="テキスト ボックス 6">
            <a:extLst>
              <a:ext uri="{FF2B5EF4-FFF2-40B4-BE49-F238E27FC236}">
                <a16:creationId xmlns:a16="http://schemas.microsoft.com/office/drawing/2014/main" id="{1C5BEB61-CD6C-4232-86C9-1DF72E291083}"/>
              </a:ext>
            </a:extLst>
          </p:cNvPr>
          <p:cNvSpPr txBox="1"/>
          <p:nvPr/>
        </p:nvSpPr>
        <p:spPr>
          <a:xfrm>
            <a:off x="1857374" y="5412372"/>
            <a:ext cx="7286626" cy="830997"/>
          </a:xfrm>
          <a:prstGeom prst="rect">
            <a:avLst/>
          </a:prstGeom>
          <a:noFill/>
        </p:spPr>
        <p:txBody>
          <a:bodyPr wrap="square" rtlCol="0">
            <a:spAutoFit/>
          </a:bodyPr>
          <a:lstStyle/>
          <a:p>
            <a:r>
              <a:rPr kumimoji="1" lang="ja-JP" altLang="en-US" sz="1600" dirty="0">
                <a:latin typeface="ＭＳ Ｐゴシック" panose="020B0600070205080204" pitchFamily="50" charset="-128"/>
                <a:ea typeface="ＭＳ Ｐゴシック" panose="020B0600070205080204" pitchFamily="50" charset="-128"/>
              </a:rPr>
              <a:t>＋　より幅広い感情的な意識、共感、つながりを得るために右脳の力を高める。</a:t>
            </a:r>
            <a:endParaRPr kumimoji="1" lang="en-US" altLang="ja-JP" sz="1600" dirty="0">
              <a:latin typeface="ＭＳ Ｐゴシック" panose="020B0600070205080204" pitchFamily="50" charset="-128"/>
              <a:ea typeface="ＭＳ Ｐゴシック" panose="020B0600070205080204" pitchFamily="50" charset="-128"/>
            </a:endParaRPr>
          </a:p>
          <a:p>
            <a:r>
              <a:rPr kumimoji="1" lang="ja-JP" altLang="en-US" sz="1600" dirty="0">
                <a:latin typeface="ＭＳ Ｐゴシック" panose="020B0600070205080204" pitchFamily="50" charset="-128"/>
                <a:ea typeface="ＭＳ Ｐゴシック" panose="020B0600070205080204" pitchFamily="50" charset="-128"/>
              </a:rPr>
              <a:t>＋　セラピスト達に、体験的に育んだアチューンメントの直感をもつよう、そして、</a:t>
            </a:r>
            <a:endParaRPr kumimoji="1" lang="en-US" altLang="ja-JP" sz="1600" dirty="0">
              <a:latin typeface="ＭＳ Ｐゴシック" panose="020B0600070205080204" pitchFamily="50" charset="-128"/>
              <a:ea typeface="ＭＳ Ｐゴシック" panose="020B0600070205080204" pitchFamily="50" charset="-128"/>
            </a:endParaRPr>
          </a:p>
          <a:p>
            <a:r>
              <a:rPr kumimoji="1" lang="ja-JP" altLang="en-US" sz="1600" dirty="0">
                <a:latin typeface="ＭＳ Ｐゴシック" panose="020B0600070205080204" pitchFamily="50" charset="-128"/>
                <a:ea typeface="ＭＳ Ｐゴシック" panose="020B0600070205080204" pitchFamily="50" charset="-128"/>
              </a:rPr>
              <a:t>　　自己調整ができるように求める。</a:t>
            </a:r>
          </a:p>
        </p:txBody>
      </p:sp>
    </p:spTree>
    <p:extLst>
      <p:ext uri="{BB962C8B-B14F-4D97-AF65-F5344CB8AC3E}">
        <p14:creationId xmlns:p14="http://schemas.microsoft.com/office/powerpoint/2010/main" val="1276766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3FBC-F714-4149-9986-7594A0D11D80}"/>
              </a:ext>
            </a:extLst>
          </p:cNvPr>
          <p:cNvSpPr>
            <a:spLocks noGrp="1"/>
          </p:cNvSpPr>
          <p:nvPr>
            <p:ph type="title"/>
          </p:nvPr>
        </p:nvSpPr>
        <p:spPr>
          <a:xfrm>
            <a:off x="1849951" y="0"/>
            <a:ext cx="6589199" cy="576040"/>
          </a:xfrm>
        </p:spPr>
        <p:txBody>
          <a:bodyPr>
            <a:normAutofit/>
          </a:bodyPr>
          <a:lstStyle/>
          <a:p>
            <a:r>
              <a:rPr lang="en-US" sz="2800" dirty="0"/>
              <a:t>Coping Behaviors</a:t>
            </a:r>
            <a:r>
              <a:rPr lang="ja-JP" altLang="en-US" sz="2800" dirty="0">
                <a:latin typeface="ＭＳ Ｐゴシック" panose="020B0600070205080204" pitchFamily="50" charset="-128"/>
                <a:ea typeface="ＭＳ Ｐゴシック" panose="020B0600070205080204" pitchFamily="50" charset="-128"/>
              </a:rPr>
              <a:t>　対処行動</a:t>
            </a:r>
            <a:endParaRPr lang="en-US" sz="2800" dirty="0"/>
          </a:p>
        </p:txBody>
      </p:sp>
      <p:sp>
        <p:nvSpPr>
          <p:cNvPr id="3" name="Content Placeholder 2">
            <a:extLst>
              <a:ext uri="{FF2B5EF4-FFF2-40B4-BE49-F238E27FC236}">
                <a16:creationId xmlns:a16="http://schemas.microsoft.com/office/drawing/2014/main" id="{D3FC2C38-2FB9-0B42-A2DB-EA204F39CAB2}"/>
              </a:ext>
            </a:extLst>
          </p:cNvPr>
          <p:cNvSpPr>
            <a:spLocks noGrp="1"/>
          </p:cNvSpPr>
          <p:nvPr>
            <p:ph idx="1"/>
          </p:nvPr>
        </p:nvSpPr>
        <p:spPr>
          <a:xfrm>
            <a:off x="1447800" y="576040"/>
            <a:ext cx="7829549" cy="6281960"/>
          </a:xfrm>
        </p:spPr>
        <p:txBody>
          <a:bodyPr>
            <a:normAutofit lnSpcReduction="10000"/>
          </a:bodyPr>
          <a:lstStyle/>
          <a:p>
            <a:r>
              <a:rPr lang="en-US" dirty="0"/>
              <a:t>If the early environment is not perceived as safe or secure or is perceived as threatening or dangerous, there is a strong likelihood that the child will begin to internalize that the world is </a:t>
            </a:r>
            <a:r>
              <a:rPr lang="en-US" dirty="0">
                <a:solidFill>
                  <a:srgbClr val="FF0000"/>
                </a:solidFill>
              </a:rPr>
              <a:t>an unsafe and uncaring place. </a:t>
            </a:r>
          </a:p>
          <a:p>
            <a:pPr marL="0" indent="0">
              <a:buNone/>
            </a:pPr>
            <a:r>
              <a:rPr lang="ja-JP" altLang="en-US" dirty="0">
                <a:solidFill>
                  <a:schemeClr val="tx1"/>
                </a:solidFill>
                <a:latin typeface="ＭＳ Ｐゴシック" panose="020B0600070205080204" pitchFamily="50" charset="-128"/>
                <a:ea typeface="ＭＳ Ｐゴシック" panose="020B0600070205080204" pitchFamily="50" charset="-128"/>
              </a:rPr>
              <a:t>幼い時に自分の置かれている環境が安全、安心ではない、あるいは、脅威や危険を感じる所だと知覚すると、その子どもにとって、世間は</a:t>
            </a:r>
            <a:r>
              <a:rPr lang="ja-JP" altLang="en-US" dirty="0">
                <a:solidFill>
                  <a:srgbClr val="FF0000"/>
                </a:solidFill>
                <a:latin typeface="ＭＳ Ｐゴシック" panose="020B0600070205080204" pitchFamily="50" charset="-128"/>
                <a:ea typeface="ＭＳ Ｐゴシック" panose="020B0600070205080204" pitchFamily="50" charset="-128"/>
              </a:rPr>
              <a:t>不安で思いやりのない場所</a:t>
            </a:r>
            <a:r>
              <a:rPr lang="ja-JP" altLang="en-US" dirty="0">
                <a:solidFill>
                  <a:schemeClr val="tx1"/>
                </a:solidFill>
                <a:latin typeface="ＭＳ Ｐゴシック" panose="020B0600070205080204" pitchFamily="50" charset="-128"/>
                <a:ea typeface="ＭＳ Ｐゴシック" panose="020B0600070205080204" pitchFamily="50" charset="-128"/>
              </a:rPr>
              <a:t>だという考えを個々の奥深くに閉じ込めてしまうといった傾向が強く見られす。</a:t>
            </a:r>
            <a:endParaRPr lang="en-US" dirty="0">
              <a:solidFill>
                <a:srgbClr val="FF0000"/>
              </a:solidFill>
              <a:latin typeface="ＭＳ Ｐゴシック" panose="020B0600070205080204" pitchFamily="50" charset="-128"/>
              <a:ea typeface="ＭＳ Ｐゴシック" panose="020B0600070205080204" pitchFamily="50" charset="-128"/>
            </a:endParaRPr>
          </a:p>
          <a:p>
            <a:r>
              <a:rPr lang="en-US" dirty="0"/>
              <a:t>Therefore, relationships in general become unsafe and threatening and the individual begins to develop </a:t>
            </a:r>
            <a:r>
              <a:rPr lang="en-US" dirty="0">
                <a:solidFill>
                  <a:srgbClr val="FF0000"/>
                </a:solidFill>
              </a:rPr>
              <a:t>strategies or coping mechanisms to ‘survive’</a:t>
            </a:r>
            <a:r>
              <a:rPr lang="en-US" dirty="0"/>
              <a:t> in the world. </a:t>
            </a:r>
          </a:p>
          <a:p>
            <a:pPr marL="0" indent="0">
              <a:buNone/>
            </a:pPr>
            <a:r>
              <a:rPr lang="ja-JP" altLang="en-US" dirty="0">
                <a:latin typeface="ＭＳ Ｐゴシック" panose="020B0600070205080204" pitchFamily="50" charset="-128"/>
                <a:ea typeface="ＭＳ Ｐゴシック" panose="020B0600070205080204" pitchFamily="50" charset="-128"/>
              </a:rPr>
              <a:t>よって、一般的に関係が不安で脅威的なものとなった場合、その個人はそうした世間で、</a:t>
            </a:r>
            <a:r>
              <a:rPr lang="ja-JP" altLang="en-US" dirty="0">
                <a:solidFill>
                  <a:srgbClr val="FF0000"/>
                </a:solidFill>
                <a:latin typeface="ＭＳ Ｐゴシック" panose="020B0600070205080204" pitchFamily="50" charset="-128"/>
                <a:ea typeface="ＭＳ Ｐゴシック" panose="020B0600070205080204" pitchFamily="50" charset="-128"/>
              </a:rPr>
              <a:t>「生き延びる」ための戦略や対処療法</a:t>
            </a:r>
            <a:r>
              <a:rPr lang="ja-JP" altLang="en-US" dirty="0">
                <a:solidFill>
                  <a:schemeClr val="tx1"/>
                </a:solidFill>
                <a:latin typeface="ＭＳ Ｐゴシック" panose="020B0600070205080204" pitchFamily="50" charset="-128"/>
                <a:ea typeface="ＭＳ Ｐゴシック" panose="020B0600070205080204" pitchFamily="50" charset="-128"/>
              </a:rPr>
              <a:t>について身に着け</a:t>
            </a:r>
            <a:r>
              <a:rPr lang="ja-JP" altLang="en-US" dirty="0">
                <a:latin typeface="ＭＳ Ｐゴシック" panose="020B0600070205080204" pitchFamily="50" charset="-128"/>
                <a:ea typeface="ＭＳ Ｐゴシック" panose="020B0600070205080204" pitchFamily="50" charset="-128"/>
              </a:rPr>
              <a:t>始めます。</a:t>
            </a:r>
            <a:endParaRPr lang="en-US" dirty="0">
              <a:latin typeface="ＭＳ Ｐゴシック" panose="020B0600070205080204" pitchFamily="50" charset="-128"/>
              <a:ea typeface="ＭＳ Ｐゴシック" panose="020B0600070205080204" pitchFamily="50" charset="-128"/>
            </a:endParaRPr>
          </a:p>
          <a:p>
            <a:r>
              <a:rPr lang="en-US" dirty="0"/>
              <a:t>These coping behaviors can take on many forms including </a:t>
            </a:r>
            <a:r>
              <a:rPr lang="en-US" dirty="0">
                <a:solidFill>
                  <a:srgbClr val="FF0000"/>
                </a:solidFill>
              </a:rPr>
              <a:t>avoidance or passive aggressive </a:t>
            </a:r>
            <a:r>
              <a:rPr lang="en-US" dirty="0"/>
              <a:t>strategies. </a:t>
            </a:r>
          </a:p>
          <a:p>
            <a:pPr marL="0" indent="0">
              <a:buNone/>
            </a:pPr>
            <a:r>
              <a:rPr lang="ja-JP" altLang="en-US" dirty="0">
                <a:latin typeface="ＭＳ Ｐゴシック" panose="020B0600070205080204" pitchFamily="50" charset="-128"/>
                <a:ea typeface="ＭＳ Ｐゴシック" panose="020B0600070205080204" pitchFamily="50" charset="-128"/>
              </a:rPr>
              <a:t>これらの対処療法的な行動は、</a:t>
            </a:r>
            <a:r>
              <a:rPr lang="ja-JP" altLang="en-US" dirty="0">
                <a:solidFill>
                  <a:srgbClr val="FF0000"/>
                </a:solidFill>
                <a:latin typeface="ＭＳ Ｐゴシック" panose="020B0600070205080204" pitchFamily="50" charset="-128"/>
                <a:ea typeface="ＭＳ Ｐゴシック" panose="020B0600070205080204" pitchFamily="50" charset="-128"/>
              </a:rPr>
              <a:t>回避や受動的攻撃的戦略</a:t>
            </a:r>
            <a:r>
              <a:rPr lang="ja-JP" altLang="en-US" dirty="0">
                <a:solidFill>
                  <a:schemeClr val="tx1"/>
                </a:solidFill>
                <a:latin typeface="ＭＳ Ｐゴシック" panose="020B0600070205080204" pitchFamily="50" charset="-128"/>
                <a:ea typeface="ＭＳ Ｐゴシック" panose="020B0600070205080204" pitchFamily="50" charset="-128"/>
              </a:rPr>
              <a:t>を含む、様々な形と</a:t>
            </a:r>
            <a:br>
              <a:rPr lang="en-US" altLang="ja-JP" dirty="0">
                <a:solidFill>
                  <a:schemeClr val="tx1"/>
                </a:solidFill>
                <a:latin typeface="ＭＳ Ｐゴシック" panose="020B0600070205080204" pitchFamily="50" charset="-128"/>
                <a:ea typeface="ＭＳ Ｐゴシック" panose="020B0600070205080204" pitchFamily="50" charset="-128"/>
              </a:rPr>
            </a:br>
            <a:r>
              <a:rPr lang="ja-JP" altLang="en-US" dirty="0">
                <a:solidFill>
                  <a:schemeClr val="tx1"/>
                </a:solidFill>
                <a:latin typeface="ＭＳ Ｐゴシック" panose="020B0600070205080204" pitchFamily="50" charset="-128"/>
                <a:ea typeface="ＭＳ Ｐゴシック" panose="020B0600070205080204" pitchFamily="50" charset="-128"/>
              </a:rPr>
              <a:t>なって表れ得ます。</a:t>
            </a:r>
            <a:endParaRPr lang="en-US" dirty="0">
              <a:latin typeface="ＭＳ Ｐゴシック" panose="020B0600070205080204" pitchFamily="50" charset="-128"/>
              <a:ea typeface="ＭＳ Ｐゴシック" panose="020B0600070205080204" pitchFamily="50" charset="-128"/>
            </a:endParaRPr>
          </a:p>
          <a:p>
            <a:r>
              <a:rPr lang="en-US" dirty="0"/>
              <a:t>In all of these circumstances there is what is called a </a:t>
            </a:r>
            <a:r>
              <a:rPr lang="en-US" dirty="0">
                <a:solidFill>
                  <a:srgbClr val="FF0000"/>
                </a:solidFill>
              </a:rPr>
              <a:t>rhythmic dysregulation</a:t>
            </a:r>
            <a:r>
              <a:rPr lang="en-US" dirty="0"/>
              <a:t>. </a:t>
            </a:r>
          </a:p>
          <a:p>
            <a:pPr marL="0" indent="0">
              <a:buNone/>
            </a:pPr>
            <a:r>
              <a:rPr lang="ja-JP" altLang="en-US" dirty="0">
                <a:latin typeface="ＭＳ Ｐゴシック" panose="020B0600070205080204" pitchFamily="50" charset="-128"/>
                <a:ea typeface="ＭＳ Ｐゴシック" panose="020B0600070205080204" pitchFamily="50" charset="-128"/>
              </a:rPr>
              <a:t>これらすべての状態において、</a:t>
            </a:r>
            <a:r>
              <a:rPr lang="ja-JP" altLang="en-US" dirty="0">
                <a:solidFill>
                  <a:srgbClr val="FF0000"/>
                </a:solidFill>
                <a:latin typeface="ＭＳ Ｐゴシック" panose="020B0600070205080204" pitchFamily="50" charset="-128"/>
                <a:ea typeface="ＭＳ Ｐゴシック" panose="020B0600070205080204" pitchFamily="50" charset="-128"/>
              </a:rPr>
              <a:t>リズム的調節不全</a:t>
            </a:r>
            <a:r>
              <a:rPr lang="ja-JP" altLang="en-US" dirty="0">
                <a:solidFill>
                  <a:schemeClr val="tx1"/>
                </a:solidFill>
                <a:latin typeface="ＭＳ Ｐゴシック" panose="020B0600070205080204" pitchFamily="50" charset="-128"/>
                <a:ea typeface="ＭＳ Ｐゴシック" panose="020B0600070205080204" pitchFamily="50" charset="-128"/>
              </a:rPr>
              <a:t>と呼ばれる状態があります。</a:t>
            </a:r>
            <a:endParaRPr lang="en-US" dirty="0">
              <a:latin typeface="ＭＳ Ｐゴシック" panose="020B0600070205080204" pitchFamily="50" charset="-128"/>
              <a:ea typeface="ＭＳ Ｐゴシック" panose="020B0600070205080204" pitchFamily="50" charset="-128"/>
            </a:endParaRPr>
          </a:p>
          <a:p>
            <a:endParaRPr lang="en-US" dirty="0"/>
          </a:p>
          <a:p>
            <a:endParaRPr lang="en-US" dirty="0"/>
          </a:p>
        </p:txBody>
      </p:sp>
    </p:spTree>
    <p:extLst>
      <p:ext uri="{BB962C8B-B14F-4D97-AF65-F5344CB8AC3E}">
        <p14:creationId xmlns:p14="http://schemas.microsoft.com/office/powerpoint/2010/main" val="3784524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8920" y="193029"/>
            <a:ext cx="7239000" cy="3159771"/>
          </a:xfrm>
        </p:spPr>
        <p:txBody>
          <a:bodyPr>
            <a:normAutofit/>
          </a:bodyPr>
          <a:lstStyle/>
          <a:p>
            <a:r>
              <a:rPr lang="en-US" sz="2800" dirty="0"/>
              <a:t>There is also some evidence that a sympathetic resonance appears to happen for adults who have a close relationship</a:t>
            </a:r>
            <a:br>
              <a:rPr lang="en-US" sz="2800" dirty="0"/>
            </a:br>
            <a:r>
              <a:rPr lang="ja-JP" altLang="en-US" sz="2400" dirty="0">
                <a:latin typeface="ＭＳ Ｐゴシック" panose="020B0600070205080204" pitchFamily="50" charset="-128"/>
                <a:ea typeface="ＭＳ Ｐゴシック" panose="020B0600070205080204" pitchFamily="50" charset="-128"/>
              </a:rPr>
              <a:t>また、共感的共鳴は、親密な関係のある成人たちに</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よく見られることを表すいくつかの根拠があります。</a:t>
            </a:r>
            <a:endParaRPr lang="en-US" sz="2800" dirty="0"/>
          </a:p>
        </p:txBody>
      </p:sp>
      <p:pic>
        <p:nvPicPr>
          <p:cNvPr id="5" name="Content Placeholder 4" descr="relationship.pdf"/>
          <p:cNvPicPr>
            <a:picLocks noGrp="1" noChangeAspect="1"/>
          </p:cNvPicPr>
          <p:nvPr>
            <p:ph idx="1"/>
          </p:nvPr>
        </p:nvPicPr>
        <p:blipFill rotWithShape="1">
          <a:blip r:embed="rId3">
            <a:extLst>
              <a:ext uri="{28A0092B-C50C-407E-A947-70E740481C1C}">
                <a14:useLocalDpi xmlns:a14="http://schemas.microsoft.com/office/drawing/2010/main" val="0"/>
              </a:ext>
            </a:extLst>
          </a:blip>
          <a:srcRect t="-10142" b="53035"/>
          <a:stretch/>
        </p:blipFill>
        <p:spPr>
          <a:xfrm>
            <a:off x="0" y="2893489"/>
            <a:ext cx="8231840" cy="4754880"/>
          </a:xfrm>
        </p:spPr>
      </p:pic>
    </p:spTree>
    <p:extLst>
      <p:ext uri="{BB962C8B-B14F-4D97-AF65-F5344CB8AC3E}">
        <p14:creationId xmlns:p14="http://schemas.microsoft.com/office/powerpoint/2010/main" val="31299605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C631D-E352-8440-93C6-349ABA4BD150}"/>
              </a:ext>
            </a:extLst>
          </p:cNvPr>
          <p:cNvSpPr>
            <a:spLocks noGrp="1"/>
          </p:cNvSpPr>
          <p:nvPr>
            <p:ph type="title"/>
          </p:nvPr>
        </p:nvSpPr>
        <p:spPr>
          <a:xfrm>
            <a:off x="1754701" y="0"/>
            <a:ext cx="6589199" cy="1042765"/>
          </a:xfrm>
        </p:spPr>
        <p:txBody>
          <a:bodyPr>
            <a:normAutofit/>
          </a:bodyPr>
          <a:lstStyle/>
          <a:p>
            <a:r>
              <a:rPr lang="en-US" sz="2800" dirty="0"/>
              <a:t>Interpersonal </a:t>
            </a:r>
            <a:r>
              <a:rPr lang="en-US" sz="2800" dirty="0" err="1"/>
              <a:t>Misattunement</a:t>
            </a:r>
            <a:br>
              <a:rPr lang="en-US" sz="2800" dirty="0"/>
            </a:br>
            <a:r>
              <a:rPr lang="ja-JP" altLang="en-US" sz="2800" dirty="0">
                <a:latin typeface="ＭＳ Ｐゴシック" panose="020B0600070205080204" pitchFamily="50" charset="-128"/>
                <a:ea typeface="ＭＳ Ｐゴシック" panose="020B0600070205080204" pitchFamily="50" charset="-128"/>
              </a:rPr>
              <a:t>対人関係におけるミス・アチューンメント</a:t>
            </a:r>
            <a:endParaRPr lang="en-US" sz="2800" dirty="0"/>
          </a:p>
        </p:txBody>
      </p:sp>
      <p:sp>
        <p:nvSpPr>
          <p:cNvPr id="3" name="Content Placeholder 2">
            <a:extLst>
              <a:ext uri="{FF2B5EF4-FFF2-40B4-BE49-F238E27FC236}">
                <a16:creationId xmlns:a16="http://schemas.microsoft.com/office/drawing/2014/main" id="{88144905-38E3-D640-BF86-1E499B360F71}"/>
              </a:ext>
            </a:extLst>
          </p:cNvPr>
          <p:cNvSpPr>
            <a:spLocks noGrp="1"/>
          </p:cNvSpPr>
          <p:nvPr>
            <p:ph idx="1"/>
          </p:nvPr>
        </p:nvSpPr>
        <p:spPr>
          <a:xfrm>
            <a:off x="1942415" y="1042765"/>
            <a:ext cx="7201585" cy="5815235"/>
          </a:xfrm>
        </p:spPr>
        <p:txBody>
          <a:bodyPr>
            <a:normAutofit/>
          </a:bodyPr>
          <a:lstStyle/>
          <a:p>
            <a:r>
              <a:rPr lang="en-US" sz="2400" dirty="0"/>
              <a:t>However, if there is tension or disagreement or basically an inability to attune to each other, then there will be an interpersonal misattunement, which, has been shown to lead to </a:t>
            </a:r>
            <a:r>
              <a:rPr lang="en-US" sz="2400" dirty="0">
                <a:solidFill>
                  <a:srgbClr val="FF0000"/>
                </a:solidFill>
              </a:rPr>
              <a:t>physiological disorders</a:t>
            </a:r>
            <a:r>
              <a:rPr lang="en-US" sz="2400" dirty="0"/>
              <a:t>, and in some cases to </a:t>
            </a:r>
            <a:r>
              <a:rPr lang="en-US" sz="2400" dirty="0">
                <a:solidFill>
                  <a:srgbClr val="FF0000"/>
                </a:solidFill>
              </a:rPr>
              <a:t>disease</a:t>
            </a:r>
            <a:r>
              <a:rPr lang="en-US" sz="2400" dirty="0"/>
              <a:t> because </a:t>
            </a:r>
            <a:r>
              <a:rPr lang="en-US" sz="2400" dirty="0">
                <a:solidFill>
                  <a:srgbClr val="FF0000"/>
                </a:solidFill>
              </a:rPr>
              <a:t>the immune system is affected by the deregulation </a:t>
            </a:r>
            <a:r>
              <a:rPr lang="en-US" sz="2400" dirty="0"/>
              <a:t>of the rhythmic attunement (Korn, 2013). </a:t>
            </a:r>
          </a:p>
          <a:p>
            <a:pPr marL="0" indent="0">
              <a:buNone/>
            </a:pPr>
            <a:r>
              <a:rPr lang="ja-JP" altLang="en-US" sz="2000" dirty="0">
                <a:latin typeface="ＭＳ Ｐゴシック" panose="020B0600070205080204" pitchFamily="50" charset="-128"/>
                <a:ea typeface="ＭＳ Ｐゴシック" panose="020B0600070205080204" pitchFamily="50" charset="-128"/>
              </a:rPr>
              <a:t>しかしながら、もしその場に緊張や意見の不一致があったり、</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あるいは、基本的にお互いに同調する能力に欠けていたりした</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場合は、その場の対人関係においては、ミス・アチューンメント</a:t>
            </a:r>
            <a:br>
              <a:rPr lang="en-US" altLang="ja-JP" sz="2000" dirty="0">
                <a:latin typeface="ＭＳ Ｐゴシック" panose="020B0600070205080204" pitchFamily="50" charset="-128"/>
                <a:ea typeface="ＭＳ Ｐゴシック" panose="020B0600070205080204" pitchFamily="50" charset="-128"/>
              </a:rPr>
            </a:br>
            <a:r>
              <a:rPr lang="ja-JP" altLang="en-US" sz="2000" dirty="0">
                <a:latin typeface="ＭＳ Ｐゴシック" panose="020B0600070205080204" pitchFamily="50" charset="-128"/>
                <a:ea typeface="ＭＳ Ｐゴシック" panose="020B0600070205080204" pitchFamily="50" charset="-128"/>
              </a:rPr>
              <a:t>（同調不和）な状態が生じるでしょう。このことは、リズム感のある</a:t>
            </a:r>
            <a:r>
              <a:rPr lang="ja-JP" altLang="en-US" sz="2000" dirty="0">
                <a:solidFill>
                  <a:srgbClr val="FF0000"/>
                </a:solidFill>
                <a:latin typeface="ＭＳ Ｐゴシック" panose="020B0600070205080204" pitchFamily="50" charset="-128"/>
                <a:ea typeface="ＭＳ Ｐゴシック" panose="020B0600070205080204" pitchFamily="50" charset="-128"/>
              </a:rPr>
              <a:t>同調が乱れることが免疫系に影響を及ぼす</a:t>
            </a:r>
            <a:r>
              <a:rPr lang="ja-JP" altLang="en-US" sz="2000" dirty="0">
                <a:latin typeface="ＭＳ Ｐゴシック" panose="020B0600070205080204" pitchFamily="50" charset="-128"/>
                <a:ea typeface="ＭＳ Ｐゴシック" panose="020B0600070205080204" pitchFamily="50" charset="-128"/>
              </a:rPr>
              <a:t>ため、</a:t>
            </a:r>
            <a:r>
              <a:rPr lang="ja-JP" altLang="en-US" sz="2000" dirty="0">
                <a:solidFill>
                  <a:srgbClr val="FF0000"/>
                </a:solidFill>
                <a:latin typeface="ＭＳ Ｐゴシック" panose="020B0600070205080204" pitchFamily="50" charset="-128"/>
                <a:ea typeface="ＭＳ Ｐゴシック" panose="020B0600070205080204" pitchFamily="50" charset="-128"/>
              </a:rPr>
              <a:t>生理学的障害</a:t>
            </a:r>
            <a:r>
              <a:rPr lang="ja-JP" altLang="en-US" sz="2000" dirty="0">
                <a:latin typeface="ＭＳ Ｐゴシック" panose="020B0600070205080204" pitchFamily="50" charset="-128"/>
                <a:ea typeface="ＭＳ Ｐゴシック" panose="020B0600070205080204" pitchFamily="50" charset="-128"/>
              </a:rPr>
              <a:t>を引き起こし、</a:t>
            </a:r>
            <a:r>
              <a:rPr lang="ja-JP" altLang="en-US" sz="2000" dirty="0">
                <a:solidFill>
                  <a:srgbClr val="FF0000"/>
                </a:solidFill>
                <a:latin typeface="ＭＳ Ｐゴシック" panose="020B0600070205080204" pitchFamily="50" charset="-128"/>
                <a:ea typeface="ＭＳ Ｐゴシック" panose="020B0600070205080204" pitchFamily="50" charset="-128"/>
              </a:rPr>
              <a:t>病気</a:t>
            </a:r>
            <a:r>
              <a:rPr lang="ja-JP" altLang="en-US" sz="2000" dirty="0">
                <a:latin typeface="ＭＳ Ｐゴシック" panose="020B0600070205080204" pitchFamily="50" charset="-128"/>
                <a:ea typeface="ＭＳ Ｐゴシック" panose="020B0600070205080204" pitchFamily="50" charset="-128"/>
              </a:rPr>
              <a:t>をも引き起こすという事例が複数あると示されています。（コーン、</a:t>
            </a:r>
            <a:r>
              <a:rPr lang="en-US" altLang="ja-JP" sz="2000" dirty="0">
                <a:latin typeface="ＭＳ Ｐゴシック" panose="020B0600070205080204" pitchFamily="50" charset="-128"/>
                <a:ea typeface="ＭＳ Ｐゴシック" panose="020B0600070205080204" pitchFamily="50" charset="-128"/>
              </a:rPr>
              <a:t>2013</a:t>
            </a:r>
            <a:r>
              <a:rPr lang="ja-JP" altLang="en-US" sz="2000" dirty="0">
                <a:latin typeface="ＭＳ Ｐゴシック" panose="020B0600070205080204" pitchFamily="50" charset="-128"/>
                <a:ea typeface="ＭＳ Ｐゴシック" panose="020B0600070205080204" pitchFamily="50" charset="-128"/>
              </a:rPr>
              <a:t>年）</a:t>
            </a:r>
            <a:endParaRPr lang="en-US" sz="2000" dirty="0">
              <a:latin typeface="ＭＳ Ｐゴシック" panose="020B0600070205080204" pitchFamily="50" charset="-128"/>
              <a:ea typeface="ＭＳ Ｐゴシック" panose="020B0600070205080204" pitchFamily="50" charset="-128"/>
            </a:endParaRPr>
          </a:p>
          <a:p>
            <a:endParaRPr lang="en-US" dirty="0"/>
          </a:p>
        </p:txBody>
      </p:sp>
    </p:spTree>
    <p:extLst>
      <p:ext uri="{BB962C8B-B14F-4D97-AF65-F5344CB8AC3E}">
        <p14:creationId xmlns:p14="http://schemas.microsoft.com/office/powerpoint/2010/main" val="1399232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201" y="306333"/>
            <a:ext cx="6589199" cy="1045389"/>
          </a:xfrm>
        </p:spPr>
        <p:txBody>
          <a:bodyPr/>
          <a:lstStyle/>
          <a:p>
            <a:r>
              <a:rPr lang="en-US" dirty="0"/>
              <a:t>What is Rhythm?</a:t>
            </a:r>
            <a:br>
              <a:rPr lang="en-US" dirty="0"/>
            </a:br>
            <a:r>
              <a:rPr lang="ja-JP" altLang="en-US" sz="2400" b="1" dirty="0">
                <a:latin typeface="ＭＳ Ｐゴシック" panose="020B0600070205080204" pitchFamily="50" charset="-128"/>
                <a:ea typeface="ＭＳ Ｐゴシック" panose="020B0600070205080204" pitchFamily="50" charset="-128"/>
              </a:rPr>
              <a:t>リズムとは何か？</a:t>
            </a:r>
            <a:endParaRPr lang="en-US"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a:xfrm>
            <a:off x="1712400" y="1729408"/>
            <a:ext cx="7083730" cy="4380596"/>
          </a:xfrm>
        </p:spPr>
        <p:txBody>
          <a:bodyPr>
            <a:normAutofit fontScale="92500"/>
          </a:bodyPr>
          <a:lstStyle/>
          <a:p>
            <a:r>
              <a:rPr lang="en-US" sz="3600" dirty="0"/>
              <a:t>A strong, regular, repeated pattern of movement or sound.</a:t>
            </a:r>
          </a:p>
          <a:p>
            <a:pPr marL="0" indent="0">
              <a:buNone/>
            </a:pPr>
            <a:r>
              <a:rPr lang="ja-JP" altLang="en-US" sz="2600" b="1" dirty="0"/>
              <a:t>　</a:t>
            </a:r>
            <a:r>
              <a:rPr lang="ja-JP" altLang="en-US" sz="2600" b="1" dirty="0">
                <a:ea typeface="ＭＳ Ｐゴシック" panose="020B0600070205080204" pitchFamily="50" charset="-128"/>
              </a:rPr>
              <a:t>強く、規則正しく、繰り返される音や動きのパターン</a:t>
            </a:r>
            <a:endParaRPr lang="en-US" sz="2600" b="1" dirty="0">
              <a:ea typeface="ＭＳ Ｐゴシック" panose="020B0600070205080204" pitchFamily="50" charset="-128"/>
            </a:endParaRPr>
          </a:p>
          <a:p>
            <a:r>
              <a:rPr lang="en-US" sz="3600" dirty="0"/>
              <a:t>Can also be associated with physiology (heartbeat, nervous system, pulses in the body) </a:t>
            </a:r>
          </a:p>
          <a:p>
            <a:pPr marL="0" indent="0">
              <a:buNone/>
            </a:pPr>
            <a:r>
              <a:rPr lang="ja-JP" altLang="en-US" sz="3600" dirty="0"/>
              <a:t>　</a:t>
            </a:r>
            <a:r>
              <a:rPr lang="ja-JP" altLang="en-US" sz="2600" b="1" dirty="0">
                <a:latin typeface="ＭＳ Ｐゴシック" panose="020B0600070205080204" pitchFamily="50" charset="-128"/>
                <a:ea typeface="ＭＳ Ｐゴシック" panose="020B0600070205080204" pitchFamily="50" charset="-128"/>
              </a:rPr>
              <a:t>また、生物の機能（心拍、神経系、身体の脈動）</a:t>
            </a:r>
            <a:br>
              <a:rPr lang="en-US" altLang="ja-JP" sz="2600" b="1" dirty="0">
                <a:latin typeface="ＭＳ Ｐゴシック" panose="020B0600070205080204" pitchFamily="50" charset="-128"/>
                <a:ea typeface="ＭＳ Ｐゴシック" panose="020B0600070205080204" pitchFamily="50" charset="-128"/>
              </a:rPr>
            </a:br>
            <a:r>
              <a:rPr lang="ja-JP" altLang="en-US" sz="2600" b="1" dirty="0">
                <a:latin typeface="ＭＳ Ｐゴシック" panose="020B0600070205080204" pitchFamily="50" charset="-128"/>
                <a:ea typeface="ＭＳ Ｐゴシック" panose="020B0600070205080204" pitchFamily="50" charset="-128"/>
              </a:rPr>
              <a:t>　　とも連動し得る</a:t>
            </a:r>
            <a:endParaRPr lang="en-US" sz="2600" b="1" dirty="0"/>
          </a:p>
        </p:txBody>
      </p:sp>
    </p:spTree>
    <p:extLst>
      <p:ext uri="{BB962C8B-B14F-4D97-AF65-F5344CB8AC3E}">
        <p14:creationId xmlns:p14="http://schemas.microsoft.com/office/powerpoint/2010/main" val="1688395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ifficult relationsip.pdf"/>
          <p:cNvPicPr>
            <a:picLocks noGrp="1" noChangeAspect="1"/>
          </p:cNvPicPr>
          <p:nvPr>
            <p:ph idx="1"/>
          </p:nvPr>
        </p:nvPicPr>
        <p:blipFill rotWithShape="1">
          <a:blip r:embed="rId2">
            <a:extLst>
              <a:ext uri="{28A0092B-C50C-407E-A947-70E740481C1C}">
                <a14:useLocalDpi xmlns:a14="http://schemas.microsoft.com/office/drawing/2010/main" val="0"/>
              </a:ext>
            </a:extLst>
          </a:blip>
          <a:srcRect b="32832"/>
          <a:stretch/>
        </p:blipFill>
        <p:spPr>
          <a:xfrm>
            <a:off x="700924" y="-132705"/>
            <a:ext cx="8042276" cy="6990705"/>
          </a:xfrm>
        </p:spPr>
      </p:pic>
    </p:spTree>
    <p:extLst>
      <p:ext uri="{BB962C8B-B14F-4D97-AF65-F5344CB8AC3E}">
        <p14:creationId xmlns:p14="http://schemas.microsoft.com/office/powerpoint/2010/main" val="1818342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44A5-4D95-E047-9C5E-645CB0D8A6A8}"/>
              </a:ext>
            </a:extLst>
          </p:cNvPr>
          <p:cNvSpPr>
            <a:spLocks noGrp="1"/>
          </p:cNvSpPr>
          <p:nvPr>
            <p:ph type="title"/>
          </p:nvPr>
        </p:nvSpPr>
        <p:spPr>
          <a:xfrm>
            <a:off x="2011876" y="-4540"/>
            <a:ext cx="6589199" cy="1204690"/>
          </a:xfrm>
        </p:spPr>
        <p:txBody>
          <a:bodyPr>
            <a:normAutofit fontScale="90000"/>
          </a:bodyPr>
          <a:lstStyle/>
          <a:p>
            <a:pPr algn="ctr"/>
            <a:r>
              <a:rPr lang="en-US" sz="2000" dirty="0"/>
              <a:t>Purposive Misattunement </a:t>
            </a:r>
            <a:br>
              <a:rPr lang="en-US" sz="2000" dirty="0"/>
            </a:br>
            <a:r>
              <a:rPr lang="en-US" sz="2000" dirty="0"/>
              <a:t>or </a:t>
            </a:r>
            <a:br>
              <a:rPr lang="en-US" sz="2000" dirty="0"/>
            </a:br>
            <a:r>
              <a:rPr lang="en-US" sz="2000" dirty="0"/>
              <a:t>“Rupture and Repair”</a:t>
            </a:r>
            <a:br>
              <a:rPr lang="en-US" sz="2000" dirty="0"/>
            </a:br>
            <a:r>
              <a:rPr lang="ja-JP" altLang="en-US" sz="2000" dirty="0">
                <a:latin typeface="ＭＳ Ｐゴシック" panose="020B0600070205080204" pitchFamily="50" charset="-128"/>
                <a:ea typeface="ＭＳ Ｐゴシック" panose="020B0600070205080204" pitchFamily="50" charset="-128"/>
              </a:rPr>
              <a:t>目的のあるミス・アチューンメント　または、「破壊と修復」</a:t>
            </a:r>
            <a:endParaRPr lang="en-US" sz="2800" dirty="0"/>
          </a:p>
        </p:txBody>
      </p:sp>
      <p:sp>
        <p:nvSpPr>
          <p:cNvPr id="3" name="Content Placeholder 2">
            <a:extLst>
              <a:ext uri="{FF2B5EF4-FFF2-40B4-BE49-F238E27FC236}">
                <a16:creationId xmlns:a16="http://schemas.microsoft.com/office/drawing/2014/main" id="{1AA68F7B-3980-AB44-B8D7-FAC249146BBE}"/>
              </a:ext>
            </a:extLst>
          </p:cNvPr>
          <p:cNvSpPr>
            <a:spLocks noGrp="1"/>
          </p:cNvSpPr>
          <p:nvPr>
            <p:ph idx="1"/>
          </p:nvPr>
        </p:nvSpPr>
        <p:spPr>
          <a:xfrm>
            <a:off x="1000125" y="1200151"/>
            <a:ext cx="8143875" cy="5876924"/>
          </a:xfrm>
        </p:spPr>
        <p:txBody>
          <a:bodyPr>
            <a:normAutofit/>
          </a:bodyPr>
          <a:lstStyle/>
          <a:p>
            <a:pPr>
              <a:lnSpc>
                <a:spcPct val="150000"/>
              </a:lnSpc>
            </a:pPr>
            <a:r>
              <a:rPr lang="en-US" b="1" dirty="0"/>
              <a:t>An expressive arts therapist might introduce discrepant rhythmic patterns into a drumming session or react in a passive or confronting way in a role play or move with a client in a way that challenges them to stretch their limits further in order to bring about a sense of heightened focus and awareness and to create an opportunity for the client to discover something new about themselves and their choices. </a:t>
            </a:r>
          </a:p>
          <a:p>
            <a:pPr marL="0" marR="66675" indent="0" algn="l">
              <a:spcAft>
                <a:spcPts val="0"/>
              </a:spcAft>
              <a:buNone/>
            </a:pPr>
            <a:r>
              <a:rPr lang="ja-JP" altLang="ja-JP" sz="2000" kern="100" dirty="0">
                <a:solidFill>
                  <a:srgbClr val="000000"/>
                </a:solidFill>
                <a:effectLst/>
                <a:uFill>
                  <a:solidFill>
                    <a:srgbClr val="000000"/>
                  </a:solidFill>
                </a:uFill>
                <a:latin typeface="ＭＳ Ｐゴシック" panose="020B0600070205080204" pitchFamily="50" charset="-128"/>
                <a:ea typeface="ＭＳ Ｐゴシック" panose="020B0600070205080204" pitchFamily="50" charset="-128"/>
                <a:cs typeface="游明朝" panose="02020400000000000000" pitchFamily="18" charset="-128"/>
              </a:rPr>
              <a:t>表現アーツセラピストによっては、クライアントに、彼ら自身や彼らがする</a:t>
            </a:r>
            <a:br>
              <a:rPr lang="en-US" altLang="ja-JP" sz="2000" kern="100" dirty="0">
                <a:solidFill>
                  <a:srgbClr val="000000"/>
                </a:solidFill>
                <a:effectLst/>
                <a:uFill>
                  <a:solidFill>
                    <a:srgbClr val="000000"/>
                  </a:solidFill>
                </a:uFill>
                <a:latin typeface="ＭＳ Ｐゴシック" panose="020B0600070205080204" pitchFamily="50" charset="-128"/>
                <a:ea typeface="ＭＳ Ｐゴシック" panose="020B0600070205080204" pitchFamily="50" charset="-128"/>
                <a:cs typeface="游明朝" panose="02020400000000000000" pitchFamily="18" charset="-128"/>
              </a:rPr>
            </a:br>
            <a:r>
              <a:rPr lang="ja-JP" altLang="ja-JP" sz="2000" kern="100" dirty="0">
                <a:solidFill>
                  <a:srgbClr val="000000"/>
                </a:solidFill>
                <a:effectLst/>
                <a:uFill>
                  <a:solidFill>
                    <a:srgbClr val="000000"/>
                  </a:solidFill>
                </a:uFill>
                <a:latin typeface="ＭＳ Ｐゴシック" panose="020B0600070205080204" pitchFamily="50" charset="-128"/>
                <a:ea typeface="ＭＳ Ｐゴシック" panose="020B0600070205080204" pitchFamily="50" charset="-128"/>
                <a:cs typeface="游明朝" panose="02020400000000000000" pitchFamily="18" charset="-128"/>
              </a:rPr>
              <a:t>選択に対して何か新しいものを発見できる機会を与えるために、より</a:t>
            </a:r>
            <a:br>
              <a:rPr lang="en-US" altLang="ja-JP" sz="2000" kern="100" dirty="0">
                <a:solidFill>
                  <a:srgbClr val="000000"/>
                </a:solidFill>
                <a:effectLst/>
                <a:uFill>
                  <a:solidFill>
                    <a:srgbClr val="000000"/>
                  </a:solidFill>
                </a:uFill>
                <a:latin typeface="ＭＳ Ｐゴシック" panose="020B0600070205080204" pitchFamily="50" charset="-128"/>
                <a:ea typeface="ＭＳ Ｐゴシック" panose="020B0600070205080204" pitchFamily="50" charset="-128"/>
                <a:cs typeface="游明朝" panose="02020400000000000000" pitchFamily="18" charset="-128"/>
              </a:rPr>
            </a:br>
            <a:r>
              <a:rPr lang="ja-JP" altLang="ja-JP" sz="2000" kern="100" dirty="0">
                <a:solidFill>
                  <a:srgbClr val="000000"/>
                </a:solidFill>
                <a:effectLst/>
                <a:uFill>
                  <a:solidFill>
                    <a:srgbClr val="000000"/>
                  </a:solidFill>
                </a:uFill>
                <a:latin typeface="ＭＳ Ｐゴシック" panose="020B0600070205080204" pitchFamily="50" charset="-128"/>
                <a:ea typeface="ＭＳ Ｐゴシック" panose="020B0600070205080204" pitchFamily="50" charset="-128"/>
                <a:cs typeface="游明朝" panose="02020400000000000000" pitchFamily="18" charset="-128"/>
              </a:rPr>
              <a:t>集中力と意識を高めた感覚を体験させようとして、ドラムを鳴らすセッションでは、あえて不調なリズムパターンを紹介するかもしれませんし、ロール</a:t>
            </a:r>
            <a:br>
              <a:rPr lang="en-US" altLang="ja-JP" sz="2000" kern="100" dirty="0">
                <a:solidFill>
                  <a:srgbClr val="000000"/>
                </a:solidFill>
                <a:effectLst/>
                <a:uFill>
                  <a:solidFill>
                    <a:srgbClr val="000000"/>
                  </a:solidFill>
                </a:uFill>
                <a:latin typeface="ＭＳ Ｐゴシック" panose="020B0600070205080204" pitchFamily="50" charset="-128"/>
                <a:ea typeface="ＭＳ Ｐゴシック" panose="020B0600070205080204" pitchFamily="50" charset="-128"/>
                <a:cs typeface="游明朝" panose="02020400000000000000" pitchFamily="18" charset="-128"/>
              </a:rPr>
            </a:br>
            <a:r>
              <a:rPr lang="ja-JP" altLang="ja-JP" sz="2000" kern="100" dirty="0">
                <a:solidFill>
                  <a:srgbClr val="000000"/>
                </a:solidFill>
                <a:effectLst/>
                <a:uFill>
                  <a:solidFill>
                    <a:srgbClr val="000000"/>
                  </a:solidFill>
                </a:uFill>
                <a:latin typeface="ＭＳ Ｐゴシック" panose="020B0600070205080204" pitchFamily="50" charset="-128"/>
                <a:ea typeface="ＭＳ Ｐゴシック" panose="020B0600070205080204" pitchFamily="50" charset="-128"/>
                <a:cs typeface="游明朝" panose="02020400000000000000" pitchFamily="18" charset="-128"/>
              </a:rPr>
              <a:t>プレイをする時には、受け身的な役割や対立する役割を演じるかもしれ</a:t>
            </a:r>
            <a:br>
              <a:rPr lang="en-US" altLang="ja-JP" sz="2000" kern="100" dirty="0">
                <a:solidFill>
                  <a:srgbClr val="000000"/>
                </a:solidFill>
                <a:effectLst/>
                <a:uFill>
                  <a:solidFill>
                    <a:srgbClr val="000000"/>
                  </a:solidFill>
                </a:uFill>
                <a:latin typeface="ＭＳ Ｐゴシック" panose="020B0600070205080204" pitchFamily="50" charset="-128"/>
                <a:ea typeface="ＭＳ Ｐゴシック" panose="020B0600070205080204" pitchFamily="50" charset="-128"/>
                <a:cs typeface="游明朝" panose="02020400000000000000" pitchFamily="18" charset="-128"/>
              </a:rPr>
            </a:br>
            <a:r>
              <a:rPr lang="ja-JP" altLang="ja-JP" sz="2000" kern="100" dirty="0">
                <a:solidFill>
                  <a:srgbClr val="000000"/>
                </a:solidFill>
                <a:effectLst/>
                <a:uFill>
                  <a:solidFill>
                    <a:srgbClr val="000000"/>
                  </a:solidFill>
                </a:uFill>
                <a:latin typeface="ＭＳ Ｐゴシック" panose="020B0600070205080204" pitchFamily="50" charset="-128"/>
                <a:ea typeface="ＭＳ Ｐゴシック" panose="020B0600070205080204" pitchFamily="50" charset="-128"/>
                <a:cs typeface="游明朝" panose="02020400000000000000" pitchFamily="18" charset="-128"/>
              </a:rPr>
              <a:t>ません。あるいは、クライアントと一緒に動く時に、彼らの限界を大幅に</a:t>
            </a:r>
            <a:br>
              <a:rPr lang="en-US" altLang="ja-JP" sz="2000" kern="100" dirty="0">
                <a:solidFill>
                  <a:srgbClr val="000000"/>
                </a:solidFill>
                <a:effectLst/>
                <a:uFill>
                  <a:solidFill>
                    <a:srgbClr val="000000"/>
                  </a:solidFill>
                </a:uFill>
                <a:latin typeface="ＭＳ Ｐゴシック" panose="020B0600070205080204" pitchFamily="50" charset="-128"/>
                <a:ea typeface="ＭＳ Ｐゴシック" panose="020B0600070205080204" pitchFamily="50" charset="-128"/>
                <a:cs typeface="游明朝" panose="02020400000000000000" pitchFamily="18" charset="-128"/>
              </a:rPr>
            </a:br>
            <a:r>
              <a:rPr lang="ja-JP" altLang="ja-JP" sz="2000" kern="100" dirty="0">
                <a:solidFill>
                  <a:srgbClr val="000000"/>
                </a:solidFill>
                <a:effectLst/>
                <a:uFill>
                  <a:solidFill>
                    <a:srgbClr val="000000"/>
                  </a:solidFill>
                </a:uFill>
                <a:latin typeface="ＭＳ Ｐゴシック" panose="020B0600070205080204" pitchFamily="50" charset="-128"/>
                <a:ea typeface="ＭＳ Ｐゴシック" panose="020B0600070205080204" pitchFamily="50" charset="-128"/>
                <a:cs typeface="游明朝" panose="02020400000000000000" pitchFamily="18" charset="-128"/>
              </a:rPr>
              <a:t>超えさせるような動きをするかもしれません。</a:t>
            </a:r>
          </a:p>
          <a:p>
            <a:pPr>
              <a:lnSpc>
                <a:spcPct val="150000"/>
              </a:lnSpc>
            </a:pPr>
            <a:endParaRPr lang="en-US" dirty="0"/>
          </a:p>
          <a:p>
            <a:endParaRPr lang="en-US" dirty="0"/>
          </a:p>
        </p:txBody>
      </p:sp>
    </p:spTree>
    <p:extLst>
      <p:ext uri="{BB962C8B-B14F-4D97-AF65-F5344CB8AC3E}">
        <p14:creationId xmlns:p14="http://schemas.microsoft.com/office/powerpoint/2010/main" val="513347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216" y="214535"/>
            <a:ext cx="7206859" cy="785590"/>
          </a:xfrm>
        </p:spPr>
        <p:txBody>
          <a:bodyPr>
            <a:normAutofit/>
          </a:bodyPr>
          <a:lstStyle/>
          <a:p>
            <a:r>
              <a:rPr lang="en-US" sz="2800" dirty="0" err="1"/>
              <a:t>Misattunement</a:t>
            </a:r>
            <a:r>
              <a:rPr lang="ja-JP" altLang="en-US" sz="2800" dirty="0"/>
              <a:t>　</a:t>
            </a:r>
            <a:r>
              <a:rPr lang="ja-JP" altLang="en-US" sz="2800" b="1" dirty="0">
                <a:latin typeface="ＭＳ Ｐゴシック" panose="020B0600070205080204" pitchFamily="50" charset="-128"/>
                <a:ea typeface="ＭＳ Ｐゴシック" panose="020B0600070205080204" pitchFamily="50" charset="-128"/>
              </a:rPr>
              <a:t>ミスアチューンメント</a:t>
            </a:r>
            <a:endParaRPr lang="en-US" sz="2800" b="1"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a:xfrm>
            <a:off x="962026" y="1266825"/>
            <a:ext cx="8286750" cy="5819775"/>
          </a:xfrm>
        </p:spPr>
        <p:txBody>
          <a:bodyPr>
            <a:normAutofit lnSpcReduction="10000"/>
          </a:bodyPr>
          <a:lstStyle/>
          <a:p>
            <a:r>
              <a:rPr lang="en-US" sz="2000" dirty="0">
                <a:solidFill>
                  <a:srgbClr val="FF0000"/>
                </a:solidFill>
              </a:rPr>
              <a:t>The client and therapist find </a:t>
            </a:r>
            <a:r>
              <a:rPr lang="en-US" sz="2000" u="sng" dirty="0">
                <a:solidFill>
                  <a:srgbClr val="FF0000"/>
                </a:solidFill>
              </a:rPr>
              <a:t>a rhythm </a:t>
            </a:r>
            <a:r>
              <a:rPr lang="en-US" sz="2000" dirty="0"/>
              <a:t>that breaks down and then find a new pattern (</a:t>
            </a:r>
            <a:r>
              <a:rPr lang="en-US" sz="2000" u="sng" dirty="0"/>
              <a:t>rhythmic rupture and repair</a:t>
            </a:r>
            <a:r>
              <a:rPr lang="en-US" sz="2000" dirty="0"/>
              <a:t>)</a:t>
            </a:r>
          </a:p>
          <a:p>
            <a:pPr marL="0" indent="0">
              <a:buNone/>
            </a:pPr>
            <a:r>
              <a:rPr lang="ja-JP" altLang="en-US" dirty="0">
                <a:solidFill>
                  <a:srgbClr val="FF0000"/>
                </a:solidFill>
                <a:latin typeface="ＭＳ Ｐゴシック" panose="020B0600070205080204" pitchFamily="50" charset="-128"/>
                <a:ea typeface="ＭＳ Ｐゴシック" panose="020B0600070205080204" pitchFamily="50" charset="-128"/>
              </a:rPr>
              <a:t>クライアントとセラピストは</a:t>
            </a:r>
            <a:r>
              <a:rPr lang="ja-JP" altLang="en-US" dirty="0">
                <a:latin typeface="ＭＳ Ｐゴシック" panose="020B0600070205080204" pitchFamily="50" charset="-128"/>
                <a:ea typeface="ＭＳ Ｐゴシック" panose="020B0600070205080204" pitchFamily="50" charset="-128"/>
              </a:rPr>
              <a:t>、破壊するリズムと新たなパターンの</a:t>
            </a:r>
            <a:r>
              <a:rPr lang="ja-JP" altLang="en-US" dirty="0">
                <a:solidFill>
                  <a:srgbClr val="FF0000"/>
                </a:solidFill>
                <a:latin typeface="ＭＳ Ｐゴシック" panose="020B0600070205080204" pitchFamily="50" charset="-128"/>
                <a:ea typeface="ＭＳ Ｐゴシック" panose="020B0600070205080204" pitchFamily="50" charset="-128"/>
              </a:rPr>
              <a:t>リズムを見つけ</a:t>
            </a:r>
            <a:r>
              <a:rPr lang="ja-JP" altLang="en-US" dirty="0">
                <a:latin typeface="ＭＳ Ｐゴシック" panose="020B0600070205080204" pitchFamily="50" charset="-128"/>
                <a:ea typeface="ＭＳ Ｐゴシック" panose="020B0600070205080204" pitchFamily="50" charset="-128"/>
              </a:rPr>
              <a:t>ます。（</a:t>
            </a:r>
            <a:r>
              <a:rPr lang="ja-JP" altLang="en-US" u="sng" dirty="0">
                <a:latin typeface="ＭＳ Ｐゴシック" panose="020B0600070205080204" pitchFamily="50" charset="-128"/>
                <a:ea typeface="ＭＳ Ｐゴシック" panose="020B0600070205080204" pitchFamily="50" charset="-128"/>
              </a:rPr>
              <a:t>リズムの破壊と修復</a:t>
            </a:r>
            <a:r>
              <a:rPr lang="ja-JP" altLang="en-US" dirty="0">
                <a:latin typeface="ＭＳ Ｐゴシック" panose="020B0600070205080204" pitchFamily="50" charset="-128"/>
                <a:ea typeface="ＭＳ Ｐゴシック" panose="020B0600070205080204" pitchFamily="50" charset="-128"/>
              </a:rPr>
              <a:t>）</a:t>
            </a:r>
            <a:endParaRPr lang="en-US" sz="2400" dirty="0"/>
          </a:p>
          <a:p>
            <a:r>
              <a:rPr lang="en-US" sz="2000" dirty="0"/>
              <a:t>When safety is not established, and when attention is lost, resulting in feelings of anxiety and chaos. </a:t>
            </a:r>
          </a:p>
          <a:p>
            <a:pPr marL="0" indent="0">
              <a:buNone/>
            </a:pPr>
            <a:r>
              <a:rPr lang="ja-JP" altLang="en-US" dirty="0">
                <a:latin typeface="ＭＳ Ｐゴシック" panose="020B0600070205080204" pitchFamily="50" charset="-128"/>
                <a:ea typeface="ＭＳ Ｐゴシック" panose="020B0600070205080204" pitchFamily="50" charset="-128"/>
              </a:rPr>
              <a:t>安全性が確立されておらず、注意力が失われている時は、結果的に不安と混沌の</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感情を生み出します。</a:t>
            </a:r>
            <a:endParaRPr lang="en-US" sz="2400" dirty="0"/>
          </a:p>
          <a:p>
            <a:r>
              <a:rPr lang="en-US" sz="2000" dirty="0"/>
              <a:t>When primary relational needs, such as the </a:t>
            </a:r>
            <a:r>
              <a:rPr lang="en-US" sz="2000" dirty="0">
                <a:solidFill>
                  <a:srgbClr val="FF0000"/>
                </a:solidFill>
              </a:rPr>
              <a:t>need for security</a:t>
            </a:r>
            <a:r>
              <a:rPr lang="en-US" sz="2000" dirty="0"/>
              <a:t>, go unmet, then psychological defense patterns will begin to develop resulting in a </a:t>
            </a:r>
            <a:r>
              <a:rPr lang="en-US" sz="2000" dirty="0">
                <a:solidFill>
                  <a:srgbClr val="FF0000"/>
                </a:solidFill>
              </a:rPr>
              <a:t>lack of spontaneity, low self-esteem, anxieties, phobias, and somatic health problems. </a:t>
            </a:r>
          </a:p>
          <a:p>
            <a:pPr marL="0" indent="0">
              <a:buNone/>
            </a:pPr>
            <a:r>
              <a:rPr lang="ja-JP" altLang="en-US" dirty="0">
                <a:solidFill>
                  <a:srgbClr val="FF0000"/>
                </a:solidFill>
                <a:latin typeface="ＭＳ Ｐゴシック" panose="020B0600070205080204" pitchFamily="50" charset="-128"/>
                <a:ea typeface="ＭＳ Ｐゴシック" panose="020B0600070205080204" pitchFamily="50" charset="-128"/>
              </a:rPr>
              <a:t>安全の必要性</a:t>
            </a:r>
            <a:r>
              <a:rPr lang="ja-JP" altLang="en-US" dirty="0">
                <a:solidFill>
                  <a:schemeClr val="tx1"/>
                </a:solidFill>
                <a:latin typeface="ＭＳ Ｐゴシック" panose="020B0600070205080204" pitchFamily="50" charset="-128"/>
                <a:ea typeface="ＭＳ Ｐゴシック" panose="020B0600070205080204" pitchFamily="50" charset="-128"/>
              </a:rPr>
              <a:t>のような、基本的な人間関係におけるニーズが満たされない時、</a:t>
            </a:r>
            <a:br>
              <a:rPr lang="en-US" altLang="ja-JP" dirty="0">
                <a:solidFill>
                  <a:schemeClr val="tx1"/>
                </a:solidFill>
                <a:latin typeface="ＭＳ Ｐゴシック" panose="020B0600070205080204" pitchFamily="50" charset="-128"/>
                <a:ea typeface="ＭＳ Ｐゴシック" panose="020B0600070205080204" pitchFamily="50" charset="-128"/>
              </a:rPr>
            </a:br>
            <a:r>
              <a:rPr lang="ja-JP" altLang="en-US" dirty="0">
                <a:solidFill>
                  <a:schemeClr val="tx1"/>
                </a:solidFill>
                <a:latin typeface="ＭＳ Ｐゴシック" panose="020B0600070205080204" pitchFamily="50" charset="-128"/>
                <a:ea typeface="ＭＳ Ｐゴシック" panose="020B0600070205080204" pitchFamily="50" charset="-128"/>
              </a:rPr>
              <a:t>生理学的防御反応が起こり始め、自発性の欠如、自己評価の低さ、不安、恐怖症、身体上の健康問題を引き起こすことになります。</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pPr marL="0" indent="0">
              <a:buNone/>
            </a:pPr>
            <a:r>
              <a:rPr lang="ja-JP" altLang="en-US" sz="2000" dirty="0">
                <a:solidFill>
                  <a:schemeClr val="tx1"/>
                </a:solidFill>
                <a:latin typeface="ＭＳ Ｐゴシック" panose="020B0600070205080204" pitchFamily="50" charset="-128"/>
                <a:ea typeface="ＭＳ Ｐゴシック" panose="020B0600070205080204" pitchFamily="50" charset="-128"/>
              </a:rPr>
              <a:t>　</a:t>
            </a:r>
            <a:endParaRPr lang="en-US" sz="2000" dirty="0">
              <a:solidFill>
                <a:srgbClr val="FF0000"/>
              </a:solidFill>
            </a:endParaRPr>
          </a:p>
          <a:p>
            <a:pPr marL="0" indent="0">
              <a:buNone/>
            </a:pPr>
            <a:r>
              <a:rPr lang="ja-JP" altLang="en-US" sz="2000" dirty="0">
                <a:solidFill>
                  <a:srgbClr val="FF0000"/>
                </a:solidFill>
              </a:rPr>
              <a:t>　</a:t>
            </a:r>
            <a:r>
              <a:rPr lang="ja-JP" altLang="en-US" sz="2000" dirty="0">
                <a:solidFill>
                  <a:srgbClr val="FF0000"/>
                </a:solidFill>
                <a:latin typeface="ＭＳ Ｐゴシック" panose="020B0600070205080204" pitchFamily="50" charset="-128"/>
                <a:ea typeface="ＭＳ Ｐゴシック" panose="020B0600070205080204" pitchFamily="50" charset="-128"/>
              </a:rPr>
              <a:t>　</a:t>
            </a:r>
            <a:endParaRPr lang="en-US" sz="2000" dirty="0">
              <a:solidFill>
                <a:srgbClr val="FF0000"/>
              </a:solidFill>
            </a:endParaRPr>
          </a:p>
          <a:p>
            <a:endParaRPr lang="en-US" dirty="0"/>
          </a:p>
        </p:txBody>
      </p:sp>
    </p:spTree>
    <p:extLst>
      <p:ext uri="{BB962C8B-B14F-4D97-AF65-F5344CB8AC3E}">
        <p14:creationId xmlns:p14="http://schemas.microsoft.com/office/powerpoint/2010/main" val="2260158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59451" y="4985"/>
            <a:ext cx="6589199" cy="452215"/>
          </a:xfrm>
        </p:spPr>
        <p:txBody>
          <a:bodyPr>
            <a:normAutofit fontScale="90000"/>
          </a:bodyPr>
          <a:lstStyle/>
          <a:p>
            <a:r>
              <a:rPr lang="en-US" sz="2400" dirty="0"/>
              <a:t>10 stages</a:t>
            </a:r>
            <a:r>
              <a:rPr lang="ja-JP" altLang="en-US" sz="2400" dirty="0"/>
              <a:t>　</a:t>
            </a:r>
            <a:r>
              <a:rPr lang="ja-JP" altLang="en-US" sz="2400" dirty="0">
                <a:latin typeface="ＭＳ Ｐゴシック" panose="020B0600070205080204" pitchFamily="50" charset="-128"/>
                <a:ea typeface="ＭＳ Ｐゴシック" panose="020B0600070205080204" pitchFamily="50" charset="-128"/>
              </a:rPr>
              <a:t>アチューンメントの</a:t>
            </a:r>
            <a:r>
              <a:rPr lang="en-US" altLang="ja-JP" sz="2400" dirty="0">
                <a:latin typeface="ＭＳ Ｐゴシック" panose="020B0600070205080204" pitchFamily="50" charset="-128"/>
                <a:ea typeface="ＭＳ Ｐゴシック" panose="020B0600070205080204" pitchFamily="50" charset="-128"/>
              </a:rPr>
              <a:t>10</a:t>
            </a:r>
            <a:r>
              <a:rPr lang="ja-JP" altLang="en-US" sz="2400" dirty="0">
                <a:latin typeface="ＭＳ Ｐゴシック" panose="020B0600070205080204" pitchFamily="50" charset="-128"/>
                <a:ea typeface="ＭＳ Ｐゴシック" panose="020B0600070205080204" pitchFamily="50" charset="-128"/>
              </a:rPr>
              <a:t>の段階</a:t>
            </a:r>
            <a:endParaRPr lang="en-US" sz="2400" dirty="0">
              <a:latin typeface="ＭＳ Ｐゴシック" panose="020B0600070205080204" pitchFamily="50" charset="-128"/>
              <a:ea typeface="ＭＳ Ｐゴシック" panose="020B0600070205080204" pitchFamily="50" charset="-128"/>
            </a:endParaRPr>
          </a:p>
        </p:txBody>
      </p:sp>
      <p:sp>
        <p:nvSpPr>
          <p:cNvPr id="30723" name="Rectangle 3"/>
          <p:cNvSpPr>
            <a:spLocks noGrp="1" noChangeArrowheads="1"/>
          </p:cNvSpPr>
          <p:nvPr>
            <p:ph idx="1"/>
          </p:nvPr>
        </p:nvSpPr>
        <p:spPr>
          <a:xfrm>
            <a:off x="600076" y="457200"/>
            <a:ext cx="8410574" cy="6191250"/>
          </a:xfrm>
        </p:spPr>
        <p:txBody>
          <a:bodyPr>
            <a:normAutofit lnSpcReduction="10000"/>
          </a:bodyPr>
          <a:lstStyle/>
          <a:p>
            <a:pPr marL="1371600" lvl="2" indent="-457200">
              <a:lnSpc>
                <a:spcPct val="90000"/>
              </a:lnSpc>
              <a:buFontTx/>
              <a:buAutoNum type="arabicPeriod"/>
            </a:pPr>
            <a:r>
              <a:rPr lang="en-US" sz="2000" dirty="0">
                <a:solidFill>
                  <a:srgbClr val="000000"/>
                </a:solidFill>
                <a:latin typeface="Times New Roman" charset="0"/>
              </a:rPr>
              <a:t>Warming up to space, sounds, and self</a:t>
            </a:r>
            <a:r>
              <a:rPr lang="ja-JP" altLang="en-US" sz="2000" dirty="0">
                <a:solidFill>
                  <a:srgbClr val="000000"/>
                </a:solidFill>
                <a:latin typeface="ＭＳ Ｐゴシック" panose="020B0600070205080204" pitchFamily="50" charset="-128"/>
                <a:ea typeface="ＭＳ Ｐゴシック" panose="020B0600070205080204" pitchFamily="50" charset="-128"/>
              </a:rPr>
              <a:t>　</a:t>
            </a:r>
            <a:br>
              <a:rPr lang="en-US" altLang="ja-JP" sz="2000" dirty="0">
                <a:solidFill>
                  <a:srgbClr val="000000"/>
                </a:solidFill>
                <a:latin typeface="ＭＳ Ｐゴシック" panose="020B0600070205080204" pitchFamily="50" charset="-128"/>
                <a:ea typeface="ＭＳ Ｐゴシック" panose="020B0600070205080204" pitchFamily="50" charset="-128"/>
              </a:rPr>
            </a:br>
            <a:r>
              <a:rPr lang="ja-JP" altLang="en-US" sz="1800" dirty="0">
                <a:solidFill>
                  <a:srgbClr val="000000"/>
                </a:solidFill>
                <a:latin typeface="ＭＳ Ｐゴシック" panose="020B0600070205080204" pitchFamily="50" charset="-128"/>
                <a:ea typeface="ＭＳ Ｐゴシック" panose="020B0600070205080204" pitchFamily="50" charset="-128"/>
              </a:rPr>
              <a:t>スペース、音、自分自身へのウォーミングアップ</a:t>
            </a:r>
            <a:endParaRPr lang="en-US" sz="1800" dirty="0">
              <a:solidFill>
                <a:srgbClr val="000000"/>
              </a:solidFill>
              <a:latin typeface="ＭＳ Ｐゴシック" panose="020B0600070205080204" pitchFamily="50" charset="-128"/>
              <a:ea typeface="ＭＳ Ｐゴシック" panose="020B0600070205080204" pitchFamily="50" charset="-128"/>
            </a:endParaRPr>
          </a:p>
          <a:p>
            <a:pPr marL="1295400" lvl="2" indent="-381000">
              <a:lnSpc>
                <a:spcPct val="90000"/>
              </a:lnSpc>
              <a:buFontTx/>
              <a:buNone/>
            </a:pPr>
            <a:r>
              <a:rPr lang="en-US" sz="2000" dirty="0">
                <a:solidFill>
                  <a:srgbClr val="000000"/>
                </a:solidFill>
                <a:latin typeface="Times New Roman" charset="0"/>
              </a:rPr>
              <a:t>2.	Seeking safety through what is familiar (sounds, rhythms, instruments)</a:t>
            </a:r>
            <a:br>
              <a:rPr lang="en-US" sz="2000" dirty="0">
                <a:solidFill>
                  <a:srgbClr val="000000"/>
                </a:solidFill>
                <a:latin typeface="Times New Roman" charset="0"/>
              </a:rPr>
            </a:br>
            <a:r>
              <a:rPr lang="ja-JP" altLang="en-US" sz="1800" dirty="0">
                <a:solidFill>
                  <a:srgbClr val="000000"/>
                </a:solidFill>
                <a:latin typeface="ＭＳ Ｐゴシック" panose="020B0600070205080204" pitchFamily="50" charset="-128"/>
                <a:ea typeface="ＭＳ Ｐゴシック" panose="020B0600070205080204" pitchFamily="50" charset="-128"/>
              </a:rPr>
              <a:t>慣れ親しんだものを通して安全性を求める（音、リズム、楽器類）</a:t>
            </a:r>
            <a:endParaRPr lang="en-US" sz="1800" dirty="0">
              <a:solidFill>
                <a:srgbClr val="000000"/>
              </a:solidFill>
              <a:latin typeface="Times New Roman" charset="0"/>
            </a:endParaRPr>
          </a:p>
          <a:p>
            <a:pPr marL="1371600" lvl="2" indent="-457200">
              <a:lnSpc>
                <a:spcPct val="90000"/>
              </a:lnSpc>
              <a:buFontTx/>
              <a:buAutoNum type="arabicPeriod" startAt="3"/>
            </a:pPr>
            <a:r>
              <a:rPr lang="en-US" sz="2000" dirty="0">
                <a:solidFill>
                  <a:srgbClr val="000000"/>
                </a:solidFill>
                <a:latin typeface="Times New Roman" charset="0"/>
              </a:rPr>
              <a:t>Initial risks with sounds and rhythms (cycling between moving forward and retreating)</a:t>
            </a:r>
            <a:br>
              <a:rPr lang="en-US" sz="2000" dirty="0">
                <a:solidFill>
                  <a:srgbClr val="000000"/>
                </a:solidFill>
                <a:latin typeface="Times New Roman" charset="0"/>
              </a:rPr>
            </a:br>
            <a:r>
              <a:rPr lang="ja-JP" altLang="en-US" sz="1800" dirty="0">
                <a:solidFill>
                  <a:srgbClr val="000000"/>
                </a:solidFill>
                <a:latin typeface="ＭＳ Ｐゴシック" panose="020B0600070205080204" pitchFamily="50" charset="-128"/>
                <a:ea typeface="ＭＳ Ｐゴシック" panose="020B0600070205080204" pitchFamily="50" charset="-128"/>
              </a:rPr>
              <a:t>音とリズムの最初のリスク（向かっていくことと後退していくこととの間を</a:t>
            </a:r>
            <a:endParaRPr lang="en-US" altLang="ja-JP" sz="1800" dirty="0">
              <a:solidFill>
                <a:srgbClr val="000000"/>
              </a:solidFill>
              <a:latin typeface="ＭＳ Ｐゴシック" panose="020B0600070205080204" pitchFamily="50" charset="-128"/>
              <a:ea typeface="ＭＳ Ｐゴシック" panose="020B0600070205080204" pitchFamily="50" charset="-128"/>
            </a:endParaRPr>
          </a:p>
          <a:p>
            <a:pPr marL="914400" lvl="2" indent="0">
              <a:lnSpc>
                <a:spcPct val="90000"/>
              </a:lnSpc>
              <a:buNone/>
            </a:pPr>
            <a:r>
              <a:rPr lang="ja-JP" altLang="en-US" sz="1800" dirty="0">
                <a:solidFill>
                  <a:srgbClr val="000000"/>
                </a:solidFill>
                <a:latin typeface="ＭＳ Ｐゴシック" panose="020B0600070205080204" pitchFamily="50" charset="-128"/>
                <a:ea typeface="ＭＳ Ｐゴシック" panose="020B0600070205080204" pitchFamily="50" charset="-128"/>
              </a:rPr>
              <a:t>　　　循環させる）</a:t>
            </a:r>
            <a:r>
              <a:rPr lang="ja-JP" altLang="en-US" sz="2000" dirty="0">
                <a:solidFill>
                  <a:srgbClr val="000000"/>
                </a:solidFill>
                <a:latin typeface="Times New Roman" charset="0"/>
              </a:rPr>
              <a:t>　　</a:t>
            </a:r>
            <a:endParaRPr lang="en-US" sz="2000" dirty="0">
              <a:solidFill>
                <a:srgbClr val="000000"/>
              </a:solidFill>
              <a:latin typeface="Times New Roman" charset="0"/>
            </a:endParaRPr>
          </a:p>
          <a:p>
            <a:pPr marL="1295400" lvl="2" indent="-381000">
              <a:lnSpc>
                <a:spcPct val="90000"/>
              </a:lnSpc>
              <a:buFontTx/>
              <a:buNone/>
            </a:pPr>
            <a:r>
              <a:rPr lang="en-US" sz="2000" dirty="0">
                <a:solidFill>
                  <a:srgbClr val="000000"/>
                </a:solidFill>
                <a:latin typeface="Times New Roman" charset="0"/>
              </a:rPr>
              <a:t>4.	Increased risk taking and vulnerability</a:t>
            </a:r>
            <a:br>
              <a:rPr lang="en-US" sz="2000" dirty="0">
                <a:solidFill>
                  <a:srgbClr val="000000"/>
                </a:solidFill>
                <a:latin typeface="Times New Roman" charset="0"/>
              </a:rPr>
            </a:br>
            <a:r>
              <a:rPr lang="ja-JP" altLang="en-US" sz="1800" dirty="0">
                <a:solidFill>
                  <a:srgbClr val="000000"/>
                </a:solidFill>
                <a:latin typeface="ＭＳ Ｐゴシック" panose="020B0600070205080204" pitchFamily="50" charset="-128"/>
                <a:ea typeface="ＭＳ Ｐゴシック" panose="020B0600070205080204" pitchFamily="50" charset="-128"/>
              </a:rPr>
              <a:t>リスクを取ることと脆弱性の増大</a:t>
            </a:r>
            <a:endParaRPr lang="en-US" sz="2000" dirty="0">
              <a:solidFill>
                <a:srgbClr val="000000"/>
              </a:solidFill>
              <a:latin typeface="Times New Roman" charset="0"/>
            </a:endParaRPr>
          </a:p>
          <a:p>
            <a:pPr marL="1295400" lvl="2" indent="-381000">
              <a:lnSpc>
                <a:spcPct val="90000"/>
              </a:lnSpc>
              <a:buFontTx/>
              <a:buNone/>
            </a:pPr>
            <a:r>
              <a:rPr lang="en-US" sz="2000" dirty="0">
                <a:solidFill>
                  <a:srgbClr val="000000"/>
                </a:solidFill>
                <a:latin typeface="Times New Roman" charset="0"/>
              </a:rPr>
              <a:t>5.	Misattunement; connection/disconnection; experimentation; chaos </a:t>
            </a:r>
            <a:br>
              <a:rPr lang="en-US" sz="2000" dirty="0">
                <a:solidFill>
                  <a:srgbClr val="000000"/>
                </a:solidFill>
                <a:latin typeface="Times New Roman" charset="0"/>
              </a:rPr>
            </a:br>
            <a:r>
              <a:rPr lang="ja-JP" altLang="en-US" sz="1800" dirty="0">
                <a:solidFill>
                  <a:srgbClr val="000000"/>
                </a:solidFill>
                <a:latin typeface="ＭＳ Ｐゴシック" panose="020B0600070205080204" pitchFamily="50" charset="-128"/>
                <a:ea typeface="ＭＳ Ｐゴシック" panose="020B0600070205080204" pitchFamily="50" charset="-128"/>
              </a:rPr>
              <a:t>ミスアチューンメント</a:t>
            </a:r>
            <a:r>
              <a:rPr lang="en-US" altLang="ja-JP" sz="1800" dirty="0">
                <a:solidFill>
                  <a:srgbClr val="000000"/>
                </a:solidFill>
                <a:latin typeface="ＭＳ Ｐゴシック" panose="020B0600070205080204" pitchFamily="50" charset="-128"/>
                <a:ea typeface="ＭＳ Ｐゴシック" panose="020B0600070205080204" pitchFamily="50" charset="-128"/>
              </a:rPr>
              <a:t>;</a:t>
            </a:r>
            <a:r>
              <a:rPr lang="ja-JP" altLang="en-US" sz="1800" dirty="0">
                <a:solidFill>
                  <a:srgbClr val="000000"/>
                </a:solidFill>
                <a:latin typeface="ＭＳ Ｐゴシック" panose="020B0600070205080204" pitchFamily="50" charset="-128"/>
                <a:ea typeface="ＭＳ Ｐゴシック" panose="020B0600070205080204" pitchFamily="50" charset="-128"/>
              </a:rPr>
              <a:t>つながり</a:t>
            </a:r>
            <a:r>
              <a:rPr lang="en-US" altLang="ja-JP" sz="1800" dirty="0">
                <a:solidFill>
                  <a:srgbClr val="000000"/>
                </a:solidFill>
                <a:latin typeface="ＭＳ Ｐゴシック" panose="020B0600070205080204" pitchFamily="50" charset="-128"/>
                <a:ea typeface="ＭＳ Ｐゴシック" panose="020B0600070205080204" pitchFamily="50" charset="-128"/>
              </a:rPr>
              <a:t>/</a:t>
            </a:r>
            <a:r>
              <a:rPr lang="ja-JP" altLang="en-US" sz="1800" dirty="0">
                <a:solidFill>
                  <a:srgbClr val="000000"/>
                </a:solidFill>
                <a:latin typeface="ＭＳ Ｐゴシック" panose="020B0600070205080204" pitchFamily="50" charset="-128"/>
                <a:ea typeface="ＭＳ Ｐゴシック" panose="020B0600070205080204" pitchFamily="50" charset="-128"/>
              </a:rPr>
              <a:t>つながりが無くなる</a:t>
            </a:r>
            <a:r>
              <a:rPr lang="en-US" altLang="ja-JP" sz="1800" dirty="0">
                <a:solidFill>
                  <a:srgbClr val="000000"/>
                </a:solidFill>
                <a:latin typeface="ＭＳ Ｐゴシック" panose="020B0600070205080204" pitchFamily="50" charset="-128"/>
                <a:ea typeface="ＭＳ Ｐゴシック" panose="020B0600070205080204" pitchFamily="50" charset="-128"/>
              </a:rPr>
              <a:t>:</a:t>
            </a:r>
            <a:r>
              <a:rPr lang="ja-JP" altLang="en-US" sz="1800" dirty="0">
                <a:solidFill>
                  <a:srgbClr val="000000"/>
                </a:solidFill>
                <a:latin typeface="ＭＳ Ｐゴシック" panose="020B0600070205080204" pitchFamily="50" charset="-128"/>
                <a:ea typeface="ＭＳ Ｐゴシック" panose="020B0600070205080204" pitchFamily="50" charset="-128"/>
              </a:rPr>
              <a:t>　実験</a:t>
            </a:r>
            <a:r>
              <a:rPr lang="en-US" altLang="ja-JP" sz="1800" dirty="0">
                <a:solidFill>
                  <a:srgbClr val="000000"/>
                </a:solidFill>
                <a:latin typeface="ＭＳ Ｐゴシック" panose="020B0600070205080204" pitchFamily="50" charset="-128"/>
                <a:ea typeface="ＭＳ Ｐゴシック" panose="020B0600070205080204" pitchFamily="50" charset="-128"/>
              </a:rPr>
              <a:t>;</a:t>
            </a:r>
            <a:r>
              <a:rPr lang="ja-JP" altLang="en-US" sz="1800" dirty="0">
                <a:solidFill>
                  <a:srgbClr val="000000"/>
                </a:solidFill>
                <a:latin typeface="ＭＳ Ｐゴシック" panose="020B0600070205080204" pitchFamily="50" charset="-128"/>
                <a:ea typeface="ＭＳ Ｐゴシック" panose="020B0600070205080204" pitchFamily="50" charset="-128"/>
              </a:rPr>
              <a:t>　カオス（混沌）</a:t>
            </a:r>
            <a:endParaRPr lang="en-US" sz="1800" dirty="0">
              <a:solidFill>
                <a:srgbClr val="000000"/>
              </a:solidFill>
              <a:latin typeface="Times New Roman" charset="0"/>
            </a:endParaRPr>
          </a:p>
          <a:p>
            <a:pPr marL="1295400" lvl="2" indent="-381000">
              <a:lnSpc>
                <a:spcPct val="90000"/>
              </a:lnSpc>
              <a:buFontTx/>
              <a:buNone/>
            </a:pPr>
            <a:r>
              <a:rPr lang="en-US" sz="2000" dirty="0">
                <a:solidFill>
                  <a:srgbClr val="000000"/>
                </a:solidFill>
                <a:latin typeface="Times New Roman" charset="0"/>
              </a:rPr>
              <a:t>6.	Relational connections/empathy </a:t>
            </a:r>
            <a:r>
              <a:rPr lang="ja-JP" altLang="en-US" sz="1800" dirty="0">
                <a:solidFill>
                  <a:srgbClr val="000000"/>
                </a:solidFill>
                <a:latin typeface="ＭＳ Ｐゴシック" panose="020B0600070205080204" pitchFamily="50" charset="-128"/>
                <a:ea typeface="ＭＳ Ｐゴシック" panose="020B0600070205080204" pitchFamily="50" charset="-128"/>
              </a:rPr>
              <a:t>関係性のあるつながり</a:t>
            </a:r>
            <a:r>
              <a:rPr lang="en-US" altLang="ja-JP" sz="1800" dirty="0">
                <a:solidFill>
                  <a:srgbClr val="000000"/>
                </a:solidFill>
                <a:latin typeface="ＭＳ Ｐゴシック" panose="020B0600070205080204" pitchFamily="50" charset="-128"/>
                <a:ea typeface="ＭＳ Ｐゴシック" panose="020B0600070205080204" pitchFamily="50" charset="-128"/>
              </a:rPr>
              <a:t>/</a:t>
            </a:r>
            <a:r>
              <a:rPr lang="ja-JP" altLang="en-US" sz="1800" dirty="0">
                <a:solidFill>
                  <a:srgbClr val="000000"/>
                </a:solidFill>
                <a:latin typeface="ＭＳ Ｐゴシック" panose="020B0600070205080204" pitchFamily="50" charset="-128"/>
                <a:ea typeface="ＭＳ Ｐゴシック" panose="020B0600070205080204" pitchFamily="50" charset="-128"/>
              </a:rPr>
              <a:t>共感</a:t>
            </a:r>
            <a:endParaRPr lang="en-US" sz="2000" dirty="0">
              <a:solidFill>
                <a:srgbClr val="000000"/>
              </a:solidFill>
              <a:latin typeface="Times New Roman" charset="0"/>
            </a:endParaRPr>
          </a:p>
          <a:p>
            <a:pPr marL="1295400" lvl="2" indent="-381000">
              <a:lnSpc>
                <a:spcPct val="90000"/>
              </a:lnSpc>
              <a:buFontTx/>
              <a:buNone/>
            </a:pPr>
            <a:r>
              <a:rPr lang="en-US" sz="2000" dirty="0">
                <a:solidFill>
                  <a:srgbClr val="000000"/>
                </a:solidFill>
                <a:latin typeface="Times New Roman" charset="0"/>
              </a:rPr>
              <a:t>7.	Relaxing the mind, finding flow (allowing sounds and rhythms to guide) </a:t>
            </a:r>
            <a:r>
              <a:rPr lang="ja-JP" altLang="en-US" sz="1800" dirty="0">
                <a:solidFill>
                  <a:srgbClr val="000000"/>
                </a:solidFill>
                <a:latin typeface="ＭＳ Ｐゴシック" panose="020B0600070205080204" pitchFamily="50" charset="-128"/>
                <a:ea typeface="ＭＳ Ｐゴシック" panose="020B0600070205080204" pitchFamily="50" charset="-128"/>
              </a:rPr>
              <a:t>心をリラックスさせる、流れを見つける（音とリズムに導かれて）</a:t>
            </a:r>
            <a:endParaRPr lang="en-US" sz="2000" dirty="0">
              <a:solidFill>
                <a:srgbClr val="000000"/>
              </a:solidFill>
              <a:latin typeface="Times New Roman" charset="0"/>
            </a:endParaRPr>
          </a:p>
          <a:p>
            <a:pPr marL="1371600" lvl="2" indent="-457200">
              <a:lnSpc>
                <a:spcPct val="90000"/>
              </a:lnSpc>
              <a:buFontTx/>
              <a:buAutoNum type="arabicPeriod" startAt="8"/>
            </a:pPr>
            <a:r>
              <a:rPr lang="en-US" sz="2000" dirty="0">
                <a:solidFill>
                  <a:srgbClr val="000000"/>
                </a:solidFill>
                <a:latin typeface="Times New Roman" charset="0"/>
              </a:rPr>
              <a:t>Merging or entrainment with the sounds and rhythms begins </a:t>
            </a:r>
            <a:br>
              <a:rPr lang="en-US" sz="2000" dirty="0">
                <a:solidFill>
                  <a:srgbClr val="000000"/>
                </a:solidFill>
                <a:latin typeface="Times New Roman" charset="0"/>
              </a:rPr>
            </a:br>
            <a:r>
              <a:rPr lang="ja-JP" altLang="en-US" sz="1800" dirty="0">
                <a:solidFill>
                  <a:srgbClr val="000000"/>
                </a:solidFill>
                <a:latin typeface="ＭＳ Ｐゴシック" panose="020B0600070205080204" pitchFamily="50" charset="-128"/>
                <a:ea typeface="ＭＳ Ｐゴシック" panose="020B0600070205080204" pitchFamily="50" charset="-128"/>
              </a:rPr>
              <a:t>音とリズムの併合、又は、エントレインメント</a:t>
            </a:r>
            <a:endParaRPr lang="en-US" sz="1800" dirty="0">
              <a:solidFill>
                <a:srgbClr val="000000"/>
              </a:solidFill>
              <a:latin typeface="Times New Roman" charset="0"/>
            </a:endParaRPr>
          </a:p>
          <a:p>
            <a:pPr marL="1371600" lvl="2" indent="-457200">
              <a:lnSpc>
                <a:spcPct val="90000"/>
              </a:lnSpc>
              <a:buFontTx/>
              <a:buAutoNum type="arabicPeriod" startAt="8"/>
            </a:pPr>
            <a:r>
              <a:rPr lang="en-US" sz="2000" dirty="0">
                <a:solidFill>
                  <a:srgbClr val="000000"/>
                </a:solidFill>
                <a:latin typeface="Times New Roman" charset="0"/>
              </a:rPr>
              <a:t>Embodied shift in consciousness </a:t>
            </a:r>
            <a:r>
              <a:rPr lang="ja-JP" altLang="en-US" sz="2000">
                <a:solidFill>
                  <a:srgbClr val="000000"/>
                </a:solidFill>
                <a:latin typeface="Times New Roman" charset="0"/>
              </a:rPr>
              <a:t>　</a:t>
            </a:r>
            <a:r>
              <a:rPr lang="ja-JP" altLang="en-US" sz="1800">
                <a:solidFill>
                  <a:srgbClr val="000000"/>
                </a:solidFill>
                <a:latin typeface="ＭＳ Ｐゴシック" panose="020B0600070205080204" pitchFamily="50" charset="-128"/>
                <a:ea typeface="ＭＳ Ｐゴシック" panose="020B0600070205080204" pitchFamily="50" charset="-128"/>
              </a:rPr>
              <a:t>身体化された意識</a:t>
            </a:r>
            <a:r>
              <a:rPr lang="ja-JP" altLang="en-US" sz="1800" dirty="0">
                <a:solidFill>
                  <a:srgbClr val="000000"/>
                </a:solidFill>
                <a:latin typeface="ＭＳ Ｐゴシック" panose="020B0600070205080204" pitchFamily="50" charset="-128"/>
                <a:ea typeface="ＭＳ Ｐゴシック" panose="020B0600070205080204" pitchFamily="50" charset="-128"/>
              </a:rPr>
              <a:t>の変化</a:t>
            </a:r>
            <a:endParaRPr lang="en-US" sz="1800" dirty="0">
              <a:solidFill>
                <a:srgbClr val="000000"/>
              </a:solidFill>
              <a:latin typeface="ＭＳ Ｐゴシック" panose="020B0600070205080204" pitchFamily="50" charset="-128"/>
              <a:ea typeface="ＭＳ Ｐゴシック" panose="020B0600070205080204" pitchFamily="50" charset="-128"/>
            </a:endParaRPr>
          </a:p>
          <a:p>
            <a:pPr marL="1295400" lvl="2" indent="-381000">
              <a:lnSpc>
                <a:spcPct val="90000"/>
              </a:lnSpc>
              <a:buFont typeface="Arial" charset="0"/>
              <a:buNone/>
            </a:pPr>
            <a:r>
              <a:rPr lang="en-US" sz="2000" dirty="0">
                <a:solidFill>
                  <a:srgbClr val="000000"/>
                </a:solidFill>
                <a:latin typeface="Times New Roman" charset="0"/>
              </a:rPr>
              <a:t>10. </a:t>
            </a:r>
            <a:r>
              <a:rPr lang="ja-JP" altLang="en-US" sz="2000" dirty="0">
                <a:solidFill>
                  <a:srgbClr val="000000"/>
                </a:solidFill>
                <a:latin typeface="Times New Roman" charset="0"/>
              </a:rPr>
              <a:t>  </a:t>
            </a:r>
            <a:r>
              <a:rPr lang="en-US" sz="2000" dirty="0">
                <a:solidFill>
                  <a:srgbClr val="000000"/>
                </a:solidFill>
                <a:latin typeface="Times New Roman" charset="0"/>
              </a:rPr>
              <a:t>Attunement</a:t>
            </a:r>
            <a:r>
              <a:rPr lang="ja-JP" altLang="en-US" sz="2000" dirty="0">
                <a:solidFill>
                  <a:srgbClr val="000000"/>
                </a:solidFill>
                <a:latin typeface="Times New Roman" charset="0"/>
              </a:rPr>
              <a:t>　</a:t>
            </a:r>
            <a:r>
              <a:rPr lang="ja-JP" altLang="en-US" sz="1800" dirty="0">
                <a:solidFill>
                  <a:srgbClr val="000000"/>
                </a:solidFill>
                <a:latin typeface="ＭＳ Ｐゴシック" panose="020B0600070205080204" pitchFamily="50" charset="-128"/>
                <a:ea typeface="ＭＳ Ｐゴシック" panose="020B0600070205080204" pitchFamily="50" charset="-128"/>
              </a:rPr>
              <a:t>アチューンメント</a:t>
            </a:r>
            <a:endParaRPr lang="en-US" sz="2000" dirty="0">
              <a:solidFill>
                <a:srgbClr val="000000"/>
              </a:solidFill>
              <a:latin typeface="Times New Roman" charset="0"/>
            </a:endParaRPr>
          </a:p>
          <a:p>
            <a:pPr marL="533400" indent="-533400">
              <a:lnSpc>
                <a:spcPct val="90000"/>
              </a:lnSpc>
              <a:buFontTx/>
              <a:buNone/>
            </a:pPr>
            <a:endParaRPr lang="en-US" sz="2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051" y="290735"/>
            <a:ext cx="7646474" cy="1280890"/>
          </a:xfrm>
        </p:spPr>
        <p:txBody>
          <a:bodyPr>
            <a:normAutofit fontScale="90000"/>
          </a:bodyPr>
          <a:lstStyle/>
          <a:p>
            <a:pPr algn="ctr"/>
            <a:r>
              <a:rPr lang="en-US" sz="4000" b="1" dirty="0"/>
              <a:t>Mirror Neurons </a:t>
            </a:r>
            <a:r>
              <a:rPr lang="ja-JP" altLang="en-US" sz="2700" b="1" dirty="0">
                <a:latin typeface="ＭＳ Ｐゴシック" panose="020B0600070205080204" pitchFamily="50" charset="-128"/>
                <a:ea typeface="ＭＳ Ｐゴシック" panose="020B0600070205080204" pitchFamily="50" charset="-128"/>
              </a:rPr>
              <a:t>ミラーニューロン</a:t>
            </a:r>
            <a:br>
              <a:rPr lang="en-US" sz="2700" dirty="0">
                <a:latin typeface="ＭＳ Ｐゴシック" panose="020B0600070205080204" pitchFamily="50" charset="-128"/>
                <a:ea typeface="ＭＳ Ｐゴシック" panose="020B0600070205080204" pitchFamily="50" charset="-128"/>
              </a:rPr>
            </a:br>
            <a:r>
              <a:rPr lang="en-US" sz="4000" b="1" dirty="0"/>
              <a:t> Sympathetic Rhythms</a:t>
            </a:r>
            <a:br>
              <a:rPr lang="en-US" sz="4000" b="1" dirty="0"/>
            </a:br>
            <a:r>
              <a:rPr lang="ja-JP" altLang="en-US" sz="2700" b="1" dirty="0">
                <a:latin typeface="ＭＳ Ｐゴシック" panose="020B0600070205080204" pitchFamily="50" charset="-128"/>
                <a:ea typeface="ＭＳ Ｐゴシック" panose="020B0600070205080204" pitchFamily="50" charset="-128"/>
              </a:rPr>
              <a:t>共鳴するリズム</a:t>
            </a:r>
            <a:endParaRPr lang="en-US" sz="2700" b="1" dirty="0">
              <a:latin typeface="ＭＳ Ｐゴシック" panose="020B0600070205080204" pitchFamily="50" charset="-128"/>
              <a:ea typeface="ＭＳ Ｐゴシック" panose="020B0600070205080204" pitchFamily="50" charset="-12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2111" y="2057400"/>
            <a:ext cx="7845551" cy="4800600"/>
          </a:xfrm>
        </p:spPr>
      </p:pic>
    </p:spTree>
    <p:extLst>
      <p:ext uri="{BB962C8B-B14F-4D97-AF65-F5344CB8AC3E}">
        <p14:creationId xmlns:p14="http://schemas.microsoft.com/office/powerpoint/2010/main" val="1998373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irror Neurons Image II.pdf"/>
          <p:cNvPicPr>
            <a:picLocks noGrp="1" noChangeAspect="1"/>
          </p:cNvPicPr>
          <p:nvPr>
            <p:ph idx="1"/>
          </p:nvPr>
        </p:nvPicPr>
        <p:blipFill rotWithShape="1">
          <a:blip r:embed="rId2">
            <a:extLst>
              <a:ext uri="{28A0092B-C50C-407E-A947-70E740481C1C}">
                <a14:useLocalDpi xmlns:a14="http://schemas.microsoft.com/office/drawing/2010/main" val="0"/>
              </a:ext>
            </a:extLst>
          </a:blip>
          <a:srcRect t="-1361" b="37150"/>
          <a:stretch/>
        </p:blipFill>
        <p:spPr>
          <a:xfrm>
            <a:off x="549275" y="66674"/>
            <a:ext cx="8042276" cy="6180251"/>
          </a:xfrm>
        </p:spPr>
      </p:pic>
    </p:spTree>
    <p:extLst>
      <p:ext uri="{BB962C8B-B14F-4D97-AF65-F5344CB8AC3E}">
        <p14:creationId xmlns:p14="http://schemas.microsoft.com/office/powerpoint/2010/main" val="1499438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640" y="858571"/>
            <a:ext cx="7050319" cy="5287740"/>
          </a:xfrm>
        </p:spPr>
      </p:pic>
    </p:spTree>
    <p:extLst>
      <p:ext uri="{BB962C8B-B14F-4D97-AF65-F5344CB8AC3E}">
        <p14:creationId xmlns:p14="http://schemas.microsoft.com/office/powerpoint/2010/main" val="284163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5-05-21 at 3.56.49 PM.p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1217" y="339935"/>
            <a:ext cx="5306132" cy="6345638"/>
          </a:xfrm>
        </p:spPr>
      </p:pic>
    </p:spTree>
    <p:extLst>
      <p:ext uri="{BB962C8B-B14F-4D97-AF65-F5344CB8AC3E}">
        <p14:creationId xmlns:p14="http://schemas.microsoft.com/office/powerpoint/2010/main" val="1812769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516576" y="185960"/>
            <a:ext cx="6589199" cy="899890"/>
          </a:xfrm>
        </p:spPr>
        <p:txBody>
          <a:bodyPr>
            <a:normAutofit/>
          </a:bodyPr>
          <a:lstStyle/>
          <a:p>
            <a:r>
              <a:rPr lang="en-US" dirty="0">
                <a:latin typeface="Arial" charset="0"/>
                <a:ea typeface="ＭＳ Ｐゴシック" charset="0"/>
                <a:cs typeface="ＭＳ Ｐゴシック" charset="0"/>
              </a:rPr>
              <a:t>Entrainment</a:t>
            </a:r>
            <a:r>
              <a:rPr lang="ja-JP" altLang="en-US" dirty="0">
                <a:latin typeface="Arial" charset="0"/>
                <a:ea typeface="ＭＳ Ｐゴシック" charset="0"/>
                <a:cs typeface="ＭＳ Ｐゴシック" charset="0"/>
              </a:rPr>
              <a:t>　エントレインメント</a:t>
            </a:r>
            <a:endParaRPr lang="en-US" dirty="0">
              <a:latin typeface="Arial" charset="0"/>
              <a:ea typeface="ＭＳ Ｐゴシック" charset="0"/>
              <a:cs typeface="ＭＳ Ｐゴシック" charset="0"/>
            </a:endParaRPr>
          </a:p>
        </p:txBody>
      </p:sp>
      <p:sp>
        <p:nvSpPr>
          <p:cNvPr id="32771" name="Content Placeholder 2"/>
          <p:cNvSpPr>
            <a:spLocks noGrp="1"/>
          </p:cNvSpPr>
          <p:nvPr>
            <p:ph idx="1"/>
          </p:nvPr>
        </p:nvSpPr>
        <p:spPr>
          <a:xfrm>
            <a:off x="1723339" y="1000125"/>
            <a:ext cx="7315885" cy="5857875"/>
          </a:xfrm>
        </p:spPr>
        <p:txBody>
          <a:bodyPr>
            <a:normAutofit lnSpcReduction="10000"/>
          </a:bodyPr>
          <a:lstStyle/>
          <a:p>
            <a:r>
              <a:rPr lang="en-US" sz="3200" dirty="0">
                <a:latin typeface="Times" charset="0"/>
                <a:ea typeface="ＭＳ Ｐゴシック" charset="0"/>
                <a:cs typeface="ＭＳ Ｐゴシック" charset="0"/>
              </a:rPr>
              <a:t>Where </a:t>
            </a:r>
            <a:r>
              <a:rPr lang="en-US" sz="3200" u="sng" dirty="0">
                <a:latin typeface="Times" charset="0"/>
                <a:ea typeface="ＭＳ Ｐゴシック" charset="0"/>
                <a:cs typeface="ＭＳ Ｐゴシック" charset="0"/>
              </a:rPr>
              <a:t>resonant fields rhythmically synchronize together </a:t>
            </a:r>
            <a:r>
              <a:rPr lang="en-US" sz="3200" dirty="0">
                <a:latin typeface="Times" charset="0"/>
                <a:ea typeface="ＭＳ Ｐゴシック" charset="0"/>
                <a:cs typeface="ＭＳ Ｐゴシック" charset="0"/>
              </a:rPr>
              <a:t>such as brain waves, circadian rhythms, lunar and solar cycles, breathing, circulation, and rhythms found in the nervous system. </a:t>
            </a:r>
          </a:p>
          <a:p>
            <a:pPr marL="0" indent="0">
              <a:buNone/>
            </a:pPr>
            <a:r>
              <a:rPr lang="ja-JP" altLang="en-US" sz="3200" dirty="0">
                <a:latin typeface="Times" charset="0"/>
                <a:ea typeface="ＭＳ Ｐゴシック" charset="0"/>
                <a:cs typeface="ＭＳ Ｐゴシック" charset="0"/>
              </a:rPr>
              <a:t>　　</a:t>
            </a:r>
            <a:r>
              <a:rPr lang="en-US" sz="1400" dirty="0">
                <a:latin typeface="Times" charset="0"/>
                <a:ea typeface="ＭＳ Ｐゴシック" charset="0"/>
                <a:cs typeface="ＭＳ Ｐゴシック" charset="0"/>
              </a:rPr>
              <a:t>(Hall, 1983; Thant, Kenyon, Schauer, &amp; McIntosh, 1999). </a:t>
            </a:r>
          </a:p>
          <a:p>
            <a:endParaRPr lang="en-US" sz="1400" dirty="0">
              <a:latin typeface="Times" charset="0"/>
              <a:ea typeface="ＭＳ Ｐゴシック" charset="0"/>
              <a:cs typeface="ＭＳ Ｐゴシック" charset="0"/>
            </a:endParaRPr>
          </a:p>
          <a:p>
            <a:pPr marL="0" indent="0" defTabSz="740663">
              <a:spcBef>
                <a:spcPts val="800"/>
              </a:spcBef>
              <a:buSzTx/>
              <a:buNone/>
              <a:defRPr sz="1944">
                <a:latin typeface="Times Roman"/>
                <a:ea typeface="Times Roman"/>
                <a:cs typeface="Times Roman"/>
                <a:sym typeface="Times Roman"/>
              </a:defRPr>
            </a:pPr>
            <a:r>
              <a:rPr lang="ja-JP" altLang="en-US" sz="2400" b="1" i="0" dirty="0">
                <a:solidFill>
                  <a:srgbClr val="333333"/>
                </a:solidFill>
                <a:effectLst/>
                <a:latin typeface="ＭＳ Ｐゴシック" panose="020B0600070205080204" pitchFamily="50" charset="-128"/>
                <a:ea typeface="ＭＳ Ｐゴシック" panose="020B0600070205080204" pitchFamily="50" charset="-128"/>
              </a:rPr>
              <a:t>エントレインメントは、例えば、脳波や概日リズム、</a:t>
            </a:r>
            <a:endParaRPr lang="en-US" altLang="ja-JP" sz="2400" b="1" i="0" dirty="0">
              <a:solidFill>
                <a:srgbClr val="333333"/>
              </a:solidFill>
              <a:effectLst/>
              <a:latin typeface="ＭＳ Ｐゴシック" panose="020B0600070205080204" pitchFamily="50" charset="-128"/>
              <a:ea typeface="ＭＳ Ｐゴシック" panose="020B0600070205080204" pitchFamily="50" charset="-128"/>
            </a:endParaRPr>
          </a:p>
          <a:p>
            <a:pPr marL="0" indent="0" defTabSz="740663">
              <a:spcBef>
                <a:spcPts val="800"/>
              </a:spcBef>
              <a:buSzTx/>
              <a:buNone/>
              <a:defRPr sz="1944">
                <a:latin typeface="Times Roman"/>
                <a:ea typeface="Times Roman"/>
                <a:cs typeface="Times Roman"/>
                <a:sym typeface="Times Roman"/>
              </a:defRPr>
            </a:pPr>
            <a:r>
              <a:rPr lang="ja-JP" altLang="en-US" sz="2400" b="1" i="0" dirty="0">
                <a:solidFill>
                  <a:srgbClr val="333333"/>
                </a:solidFill>
                <a:effectLst/>
                <a:latin typeface="ＭＳ Ｐゴシック" panose="020B0600070205080204" pitchFamily="50" charset="-128"/>
                <a:ea typeface="ＭＳ Ｐゴシック" panose="020B0600070205080204" pitchFamily="50" charset="-128"/>
              </a:rPr>
              <a:t>月と太陽の周期、呼吸、循環、神経系の中にある</a:t>
            </a:r>
            <a:endParaRPr lang="en-US" altLang="ja-JP" sz="2400" b="1" i="0" dirty="0">
              <a:solidFill>
                <a:srgbClr val="333333"/>
              </a:solidFill>
              <a:effectLst/>
              <a:latin typeface="ＭＳ Ｐゴシック" panose="020B0600070205080204" pitchFamily="50" charset="-128"/>
              <a:ea typeface="ＭＳ Ｐゴシック" panose="020B0600070205080204" pitchFamily="50" charset="-128"/>
            </a:endParaRPr>
          </a:p>
          <a:p>
            <a:pPr marL="0" indent="0" defTabSz="740663">
              <a:spcBef>
                <a:spcPts val="800"/>
              </a:spcBef>
              <a:buSzTx/>
              <a:buNone/>
              <a:defRPr sz="1944">
                <a:latin typeface="Times Roman"/>
                <a:ea typeface="Times Roman"/>
                <a:cs typeface="Times Roman"/>
                <a:sym typeface="Times Roman"/>
              </a:defRPr>
            </a:pPr>
            <a:r>
              <a:rPr lang="ja-JP" altLang="en-US" sz="2400" b="1" i="0" dirty="0">
                <a:solidFill>
                  <a:srgbClr val="333333"/>
                </a:solidFill>
                <a:effectLst/>
                <a:latin typeface="ＭＳ Ｐゴシック" panose="020B0600070205080204" pitchFamily="50" charset="-128"/>
                <a:ea typeface="ＭＳ Ｐゴシック" panose="020B0600070205080204" pitchFamily="50" charset="-128"/>
              </a:rPr>
              <a:t>リズムなど、 共振場がリズミカルに一緒に</a:t>
            </a:r>
            <a:endParaRPr lang="en-US" altLang="ja-JP" sz="2400" b="1" i="0" dirty="0">
              <a:solidFill>
                <a:srgbClr val="333333"/>
              </a:solidFill>
              <a:effectLst/>
              <a:latin typeface="ＭＳ Ｐゴシック" panose="020B0600070205080204" pitchFamily="50" charset="-128"/>
              <a:ea typeface="ＭＳ Ｐゴシック" panose="020B0600070205080204" pitchFamily="50" charset="-128"/>
            </a:endParaRPr>
          </a:p>
          <a:p>
            <a:pPr marL="0" indent="0" defTabSz="740663">
              <a:spcBef>
                <a:spcPts val="800"/>
              </a:spcBef>
              <a:buSzTx/>
              <a:buNone/>
              <a:defRPr sz="1944">
                <a:latin typeface="Times Roman"/>
                <a:ea typeface="Times Roman"/>
                <a:cs typeface="Times Roman"/>
                <a:sym typeface="Times Roman"/>
              </a:defRPr>
            </a:pPr>
            <a:r>
              <a:rPr lang="ja-JP" altLang="en-US" sz="2400" b="1" i="0" dirty="0">
                <a:solidFill>
                  <a:srgbClr val="333333"/>
                </a:solidFill>
                <a:effectLst/>
                <a:latin typeface="ＭＳ Ｐゴシック" panose="020B0600070205080204" pitchFamily="50" charset="-128"/>
                <a:ea typeface="ＭＳ Ｐゴシック" panose="020B0600070205080204" pitchFamily="50" charset="-128"/>
              </a:rPr>
              <a:t>同調しているあらゆる所に 起こります。</a:t>
            </a:r>
            <a:br>
              <a:rPr lang="ja-JP" altLang="en-US" sz="2400" b="1" dirty="0">
                <a:latin typeface="ＭＳ Ｐゴシック" panose="020B0600070205080204" pitchFamily="50" charset="-128"/>
                <a:ea typeface="ＭＳ Ｐゴシック" panose="020B0600070205080204" pitchFamily="50" charset="-128"/>
              </a:rPr>
            </a:br>
            <a:r>
              <a:rPr lang="ja-JP" altLang="en-US" sz="2000" b="1" dirty="0">
                <a:latin typeface="ＭＳ Ｐゴシック" panose="020B0600070205080204" pitchFamily="50" charset="-128"/>
                <a:ea typeface="ＭＳ Ｐゴシック" panose="020B0600070205080204" pitchFamily="50" charset="-128"/>
                <a:cs typeface="ＭＳ Ｐゴシック"/>
                <a:sym typeface="ＭＳ Ｐゴシック"/>
              </a:rPr>
              <a:t>（ホール、</a:t>
            </a:r>
            <a:r>
              <a:rPr lang="en-US" altLang="ja-JP" sz="2000" b="1" dirty="0">
                <a:latin typeface="ＭＳ Ｐゴシック" panose="020B0600070205080204" pitchFamily="50" charset="-128"/>
                <a:ea typeface="ＭＳ Ｐゴシック" panose="020B0600070205080204" pitchFamily="50" charset="-128"/>
              </a:rPr>
              <a:t>1983</a:t>
            </a:r>
            <a:r>
              <a:rPr lang="ja-JP" altLang="en-US" sz="2000" b="1" dirty="0">
                <a:latin typeface="ＭＳ Ｐゴシック" panose="020B0600070205080204" pitchFamily="50" charset="-128"/>
                <a:ea typeface="ＭＳ Ｐゴシック" panose="020B0600070205080204" pitchFamily="50" charset="-128"/>
                <a:cs typeface="ＭＳ Ｐゴシック"/>
                <a:sym typeface="ＭＳ Ｐゴシック"/>
              </a:rPr>
              <a:t>年、タウト、ケニヨン、シャウアー及び</a:t>
            </a:r>
          </a:p>
          <a:p>
            <a:pPr marL="0" indent="0" defTabSz="740663">
              <a:spcBef>
                <a:spcPts val="800"/>
              </a:spcBef>
              <a:buSzTx/>
              <a:buNone/>
              <a:defRPr sz="1944">
                <a:latin typeface="Times Roman"/>
                <a:ea typeface="Times Roman"/>
                <a:cs typeface="Times Roman"/>
                <a:sym typeface="Times Roman"/>
              </a:defRPr>
            </a:pPr>
            <a:r>
              <a:rPr lang="ja-JP" altLang="en-US" sz="2000" b="1" dirty="0">
                <a:latin typeface="ＭＳ Ｐゴシック" panose="020B0600070205080204" pitchFamily="50" charset="-128"/>
                <a:ea typeface="ＭＳ Ｐゴシック" panose="020B0600070205080204" pitchFamily="50" charset="-128"/>
                <a:cs typeface="ＭＳ Ｐゴシック"/>
                <a:sym typeface="ＭＳ Ｐゴシック"/>
              </a:rPr>
              <a:t>マッキントッシュ、</a:t>
            </a:r>
            <a:r>
              <a:rPr lang="en-US" altLang="ja-JP" sz="2000" b="1" dirty="0">
                <a:latin typeface="ＭＳ Ｐゴシック" panose="020B0600070205080204" pitchFamily="50" charset="-128"/>
                <a:ea typeface="ＭＳ Ｐゴシック" panose="020B0600070205080204" pitchFamily="50" charset="-128"/>
              </a:rPr>
              <a:t>1999</a:t>
            </a:r>
            <a:r>
              <a:rPr lang="ja-JP" altLang="en-US" sz="2000" b="1" dirty="0">
                <a:latin typeface="ＭＳ Ｐゴシック" panose="020B0600070205080204" pitchFamily="50" charset="-128"/>
                <a:ea typeface="ＭＳ Ｐゴシック" panose="020B0600070205080204" pitchFamily="50" charset="-128"/>
                <a:cs typeface="ＭＳ Ｐゴシック"/>
                <a:sym typeface="ＭＳ Ｐゴシック"/>
              </a:rPr>
              <a:t>年）</a:t>
            </a:r>
          </a:p>
          <a:p>
            <a:endParaRPr lang="en-US" sz="1400" dirty="0">
              <a:latin typeface="Times" charset="0"/>
              <a:ea typeface="ＭＳ Ｐゴシック" charset="0"/>
              <a:cs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001" y="376460"/>
            <a:ext cx="6589199" cy="1280890"/>
          </a:xfrm>
        </p:spPr>
        <p:txBody>
          <a:bodyPr/>
          <a:lstStyle/>
          <a:p>
            <a:r>
              <a:rPr lang="es-AR" b="1" dirty="0"/>
              <a:t>Rhythm: The Heartbeat of Life</a:t>
            </a:r>
            <a:r>
              <a:rPr lang="ja-JP" altLang="en-US" b="1" dirty="0"/>
              <a:t>　</a:t>
            </a:r>
            <a:r>
              <a:rPr lang="ja-JP" altLang="en-US" sz="2400" b="1" dirty="0">
                <a:latin typeface="ＭＳ Ｐゴシック" panose="020B0600070205080204" pitchFamily="50" charset="-128"/>
                <a:ea typeface="ＭＳ Ｐゴシック" panose="020B0600070205080204" pitchFamily="50" charset="-128"/>
              </a:rPr>
              <a:t>リズム：人生の鼓動</a:t>
            </a:r>
            <a:endParaRPr lang="en-US" sz="2400" dirty="0">
              <a:latin typeface="ＭＳ Ｐゴシック" panose="020B0600070205080204" pitchFamily="50" charset="-128"/>
              <a:ea typeface="ＭＳ Ｐゴシック" panose="020B0600070205080204" pitchFamily="50" charset="-128"/>
            </a:endParaRPr>
          </a:p>
        </p:txBody>
      </p:sp>
      <p:pic>
        <p:nvPicPr>
          <p:cNvPr id="19" name="Content Placeholder 18" descr="Hand on drum.pdf"/>
          <p:cNvPicPr>
            <a:picLocks noGrp="1" noChangeAspect="1"/>
          </p:cNvPicPr>
          <p:nvPr>
            <p:ph idx="1"/>
          </p:nvPr>
        </p:nvPicPr>
        <p:blipFill>
          <a:blip r:embed="rId2">
            <a:extLst>
              <a:ext uri="{28A0092B-C50C-407E-A947-70E740481C1C}">
                <a14:useLocalDpi xmlns:a14="http://schemas.microsoft.com/office/drawing/2010/main" val="0"/>
              </a:ext>
            </a:extLst>
          </a:blip>
          <a:srcRect t="28768" b="28768"/>
          <a:stretch>
            <a:fillRect/>
          </a:stretch>
        </p:blipFill>
        <p:spPr>
          <a:xfrm>
            <a:off x="0" y="1905000"/>
            <a:ext cx="8503920" cy="4572000"/>
          </a:xfrm>
        </p:spPr>
      </p:pic>
    </p:spTree>
    <p:extLst>
      <p:ext uri="{BB962C8B-B14F-4D97-AF65-F5344CB8AC3E}">
        <p14:creationId xmlns:p14="http://schemas.microsoft.com/office/powerpoint/2010/main" val="414882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AutoShape 2"/>
          <p:cNvSpPr>
            <a:spLocks noGrp="1" noChangeArrowheads="1"/>
          </p:cNvSpPr>
          <p:nvPr>
            <p:ph type="title"/>
          </p:nvPr>
        </p:nvSpPr>
        <p:spPr>
          <a:xfrm>
            <a:off x="1292087" y="195548"/>
            <a:ext cx="7285383" cy="480313"/>
          </a:xfrm>
        </p:spPr>
        <p:txBody>
          <a:bodyPr>
            <a:normAutofit/>
          </a:bodyPr>
          <a:lstStyle/>
          <a:p>
            <a:pPr eaLnBrk="1" hangingPunct="1"/>
            <a:r>
              <a:rPr lang="en-US" sz="2400" dirty="0">
                <a:latin typeface="Calibri" charset="0"/>
              </a:rPr>
              <a:t>RHYTHM AND PULSE</a:t>
            </a:r>
            <a:r>
              <a:rPr lang="ja-JP" altLang="en-US" sz="2400" dirty="0">
                <a:latin typeface="Calibri" charset="0"/>
              </a:rPr>
              <a:t>　</a:t>
            </a:r>
            <a:r>
              <a:rPr lang="ja-JP" altLang="en-US" sz="2400" b="1" dirty="0">
                <a:latin typeface="ＭＳ Ｐゴシック" panose="020B0600070205080204" pitchFamily="50" charset="-128"/>
                <a:ea typeface="ＭＳ Ｐゴシック" panose="020B0600070205080204" pitchFamily="50" charset="-128"/>
              </a:rPr>
              <a:t>リズムと脈動</a:t>
            </a:r>
            <a:endParaRPr lang="en-US" sz="2400" b="1" dirty="0">
              <a:latin typeface="ＭＳ Ｐゴシック" panose="020B0600070205080204" pitchFamily="50" charset="-128"/>
              <a:ea typeface="ＭＳ Ｐゴシック" panose="020B0600070205080204" pitchFamily="50" charset="-128"/>
            </a:endParaRPr>
          </a:p>
        </p:txBody>
      </p:sp>
      <p:sp>
        <p:nvSpPr>
          <p:cNvPr id="215043" name="Rectangle 3"/>
          <p:cNvSpPr>
            <a:spLocks noGrp="1" noChangeArrowheads="1"/>
          </p:cNvSpPr>
          <p:nvPr>
            <p:ph idx="1"/>
          </p:nvPr>
        </p:nvSpPr>
        <p:spPr>
          <a:xfrm>
            <a:off x="685800" y="1232452"/>
            <a:ext cx="8348870" cy="5111948"/>
          </a:xfrm>
        </p:spPr>
        <p:txBody>
          <a:bodyPr rtlCol="0">
            <a:normAutofit fontScale="25000" lnSpcReduction="20000"/>
          </a:bodyPr>
          <a:lstStyle/>
          <a:p>
            <a:pPr eaLnBrk="1" fontAlgn="auto" hangingPunct="1">
              <a:lnSpc>
                <a:spcPct val="120000"/>
              </a:lnSpc>
              <a:spcAft>
                <a:spcPts val="0"/>
              </a:spcAft>
              <a:buClr>
                <a:schemeClr val="accent1">
                  <a:lumMod val="60000"/>
                  <a:lumOff val="40000"/>
                </a:schemeClr>
              </a:buClr>
              <a:buFont typeface="Wingdings" charset="0"/>
              <a:buNone/>
              <a:defRPr/>
            </a:pPr>
            <a:r>
              <a:rPr lang="en-US" sz="1900" dirty="0">
                <a:solidFill>
                  <a:schemeClr val="tx1">
                    <a:lumMod val="65000"/>
                    <a:lumOff val="35000"/>
                  </a:schemeClr>
                </a:solidFill>
                <a:latin typeface="Calibri" charset="0"/>
                <a:ea typeface="+mn-ea"/>
                <a:cs typeface="+mn-cs"/>
              </a:rPr>
              <a:t>	</a:t>
            </a:r>
            <a:r>
              <a:rPr lang="ja-JP" altLang="en-US" sz="8000" b="1" dirty="0">
                <a:solidFill>
                  <a:srgbClr val="0A4E82"/>
                </a:solidFill>
                <a:latin typeface="Times New Roman" charset="0"/>
              </a:rPr>
              <a:t>“</a:t>
            </a:r>
            <a:r>
              <a:rPr lang="en-US" sz="8000" b="1" dirty="0">
                <a:solidFill>
                  <a:srgbClr val="0A4E82"/>
                </a:solidFill>
                <a:latin typeface="Times New Roman" charset="0"/>
              </a:rPr>
              <a:t>…rhythm and pulsation are the irreducible background against which the rest of life takes place. From </a:t>
            </a:r>
            <a:r>
              <a:rPr lang="en-US" sz="8000" b="1" u="sng" dirty="0">
                <a:solidFill>
                  <a:srgbClr val="FF0000"/>
                </a:solidFill>
                <a:latin typeface="Times New Roman" charset="0"/>
              </a:rPr>
              <a:t>brain wave</a:t>
            </a:r>
            <a:r>
              <a:rPr lang="en-US" sz="8000" b="1" dirty="0">
                <a:solidFill>
                  <a:srgbClr val="FF0000"/>
                </a:solidFill>
                <a:latin typeface="Times New Roman" charset="0"/>
              </a:rPr>
              <a:t>s </a:t>
            </a:r>
            <a:r>
              <a:rPr lang="en-US" sz="8000" b="1" dirty="0">
                <a:solidFill>
                  <a:srgbClr val="0A4E82"/>
                </a:solidFill>
                <a:latin typeface="Times New Roman" charset="0"/>
              </a:rPr>
              <a:t>to </a:t>
            </a:r>
            <a:r>
              <a:rPr lang="en-US" sz="8000" b="1" u="sng" dirty="0">
                <a:solidFill>
                  <a:srgbClr val="FF0000"/>
                </a:solidFill>
                <a:latin typeface="Times New Roman" charset="0"/>
              </a:rPr>
              <a:t>circadian rhythms</a:t>
            </a:r>
            <a:r>
              <a:rPr lang="en-US" sz="8000" b="1" dirty="0">
                <a:solidFill>
                  <a:srgbClr val="0A4E82"/>
                </a:solidFill>
                <a:latin typeface="Times New Roman" charset="0"/>
              </a:rPr>
              <a:t>, lunar to solar cycles, periodicity inform animate and inanimate nature.</a:t>
            </a:r>
            <a:r>
              <a:rPr lang="en-US" sz="8000" b="1" u="sng" dirty="0">
                <a:solidFill>
                  <a:srgbClr val="0A4E82"/>
                </a:solidFill>
                <a:latin typeface="Times New Roman" charset="0"/>
              </a:rPr>
              <a:t> </a:t>
            </a:r>
            <a:r>
              <a:rPr lang="en-US" sz="8000" b="1" u="sng" dirty="0">
                <a:solidFill>
                  <a:srgbClr val="FF0000"/>
                </a:solidFill>
                <a:latin typeface="Times New Roman" charset="0"/>
              </a:rPr>
              <a:t>Breathing</a:t>
            </a:r>
            <a:r>
              <a:rPr lang="en-US" sz="8000" b="1" dirty="0">
                <a:solidFill>
                  <a:srgbClr val="FF0000"/>
                </a:solidFill>
                <a:latin typeface="Times New Roman" charset="0"/>
              </a:rPr>
              <a:t>, </a:t>
            </a:r>
            <a:r>
              <a:rPr lang="en-US" sz="8000" b="1" u="sng" dirty="0">
                <a:solidFill>
                  <a:srgbClr val="FF0000"/>
                </a:solidFill>
                <a:latin typeface="Times New Roman" charset="0"/>
              </a:rPr>
              <a:t>sucking</a:t>
            </a:r>
            <a:r>
              <a:rPr lang="en-US" sz="8000" b="1" dirty="0">
                <a:solidFill>
                  <a:srgbClr val="FF0000"/>
                </a:solidFill>
                <a:latin typeface="Times New Roman" charset="0"/>
              </a:rPr>
              <a:t> and </a:t>
            </a:r>
            <a:r>
              <a:rPr lang="en-US" sz="8000" b="1" u="sng" dirty="0">
                <a:solidFill>
                  <a:srgbClr val="FF0000"/>
                </a:solidFill>
                <a:latin typeface="Times New Roman" charset="0"/>
              </a:rPr>
              <a:t>crying</a:t>
            </a:r>
            <a:r>
              <a:rPr lang="en-US" sz="8000" b="1" dirty="0">
                <a:solidFill>
                  <a:srgbClr val="FF0000"/>
                </a:solidFill>
                <a:latin typeface="Times New Roman" charset="0"/>
              </a:rPr>
              <a:t> </a:t>
            </a:r>
            <a:r>
              <a:rPr lang="en-US" sz="8000" b="1" dirty="0">
                <a:solidFill>
                  <a:srgbClr val="0A4E82"/>
                </a:solidFill>
                <a:latin typeface="Times New Roman" charset="0"/>
              </a:rPr>
              <a:t>the infant’s earliest repertoire- are all performed rhythmically. …A steady rhythm seems to establish and sustain a predictable ground or frame against or within which disturbances may arise, sustain themselves and even be ignored.” (Margaret Mead)</a:t>
            </a:r>
          </a:p>
          <a:p>
            <a:pPr marL="226313" indent="-226313" defTabSz="905255">
              <a:spcBef>
                <a:spcPts val="900"/>
              </a:spcBef>
              <a:buSzTx/>
              <a:buNone/>
              <a:defRPr sz="1979" b="1">
                <a:latin typeface="+mj-lt"/>
                <a:ea typeface="+mj-ea"/>
                <a:cs typeface="+mj-cs"/>
                <a:sym typeface="Helvetica"/>
              </a:defRPr>
            </a:pPr>
            <a:r>
              <a:rPr lang="ja-JP" altLang="en-US" sz="7200" dirty="0">
                <a:latin typeface="ＭＳ Ｐゴシック" panose="020B0600070205080204" pitchFamily="50" charset="-128"/>
                <a:ea typeface="ＭＳ Ｐゴシック" panose="020B0600070205080204" pitchFamily="50" charset="-128"/>
              </a:rPr>
              <a:t>　　「リズムと脈動は、他の生命体が活動する上で欠くことができない背景です。</a:t>
            </a:r>
            <a:endParaRPr lang="en-US" altLang="ja-JP" sz="7200" dirty="0">
              <a:latin typeface="ＭＳ Ｐゴシック" panose="020B0600070205080204" pitchFamily="50" charset="-128"/>
              <a:ea typeface="ＭＳ Ｐゴシック" panose="020B0600070205080204" pitchFamily="50" charset="-128"/>
            </a:endParaRPr>
          </a:p>
          <a:p>
            <a:pPr marL="226313" indent="-226313" defTabSz="905255">
              <a:spcBef>
                <a:spcPts val="900"/>
              </a:spcBef>
              <a:buSzTx/>
              <a:buNone/>
              <a:defRPr sz="1979" b="1">
                <a:latin typeface="+mj-lt"/>
                <a:ea typeface="+mj-ea"/>
                <a:cs typeface="+mj-cs"/>
                <a:sym typeface="Helvetica"/>
              </a:defRPr>
            </a:pPr>
            <a:r>
              <a:rPr lang="ja-JP" altLang="en-US" sz="7200" dirty="0">
                <a:latin typeface="ＭＳ Ｐゴシック" panose="020B0600070205080204" pitchFamily="50" charset="-128"/>
                <a:ea typeface="ＭＳ Ｐゴシック" panose="020B0600070205080204" pitchFamily="50" charset="-128"/>
              </a:rPr>
              <a:t>　　脳波から概日リズム、月の周期から太陽の周期まで、周期性は生物界や</a:t>
            </a:r>
            <a:endParaRPr lang="en-US" altLang="ja-JP" sz="7200" dirty="0">
              <a:latin typeface="ＭＳ Ｐゴシック" panose="020B0600070205080204" pitchFamily="50" charset="-128"/>
              <a:ea typeface="ＭＳ Ｐゴシック" panose="020B0600070205080204" pitchFamily="50" charset="-128"/>
            </a:endParaRPr>
          </a:p>
          <a:p>
            <a:pPr marL="226313" indent="-226313" defTabSz="905255">
              <a:spcBef>
                <a:spcPts val="900"/>
              </a:spcBef>
              <a:buSzTx/>
              <a:buNone/>
              <a:defRPr sz="1979" b="1">
                <a:latin typeface="+mj-lt"/>
                <a:ea typeface="+mj-ea"/>
                <a:cs typeface="+mj-cs"/>
                <a:sym typeface="Helvetica"/>
              </a:defRPr>
            </a:pPr>
            <a:r>
              <a:rPr lang="ja-JP" altLang="en-US" sz="7200" dirty="0">
                <a:latin typeface="ＭＳ Ｐゴシック" panose="020B0600070205080204" pitchFamily="50" charset="-128"/>
                <a:ea typeface="ＭＳ Ｐゴシック" panose="020B0600070205080204" pitchFamily="50" charset="-128"/>
              </a:rPr>
              <a:t>　　無生物界の自然に影響を与えます。乳児が幼い頃に繰り返す、呼吸やおしゃぶ</a:t>
            </a:r>
            <a:endParaRPr lang="en-US" altLang="ja-JP" sz="7200" dirty="0">
              <a:latin typeface="ＭＳ Ｐゴシック" panose="020B0600070205080204" pitchFamily="50" charset="-128"/>
              <a:ea typeface="ＭＳ Ｐゴシック" panose="020B0600070205080204" pitchFamily="50" charset="-128"/>
            </a:endParaRPr>
          </a:p>
          <a:p>
            <a:pPr marL="226313" indent="-226313" defTabSz="905255">
              <a:spcBef>
                <a:spcPts val="900"/>
              </a:spcBef>
              <a:buSzTx/>
              <a:buNone/>
              <a:defRPr sz="1979" b="1">
                <a:latin typeface="+mj-lt"/>
                <a:ea typeface="+mj-ea"/>
                <a:cs typeface="+mj-cs"/>
                <a:sym typeface="Helvetica"/>
              </a:defRPr>
            </a:pPr>
            <a:r>
              <a:rPr lang="ja-JP" altLang="en-US" sz="7200" dirty="0">
                <a:latin typeface="ＭＳ Ｐゴシック" panose="020B0600070205080204" pitchFamily="50" charset="-128"/>
                <a:ea typeface="ＭＳ Ｐゴシック" panose="020B0600070205080204" pitchFamily="50" charset="-128"/>
              </a:rPr>
              <a:t>　　りをしたり、泣いたり、という行動はすべてリズミカルに行われます。</a:t>
            </a:r>
            <a:r>
              <a:rPr lang="en-US" altLang="ja-JP" sz="7200" dirty="0">
                <a:latin typeface="ＭＳ Ｐゴシック" panose="020B0600070205080204" pitchFamily="50" charset="-128"/>
                <a:ea typeface="ＭＳ Ｐゴシック" panose="020B0600070205080204" pitchFamily="50" charset="-128"/>
              </a:rPr>
              <a:t>…</a:t>
            </a:r>
            <a:r>
              <a:rPr lang="ja-JP" altLang="en-US" sz="7200" dirty="0">
                <a:latin typeface="ＭＳ Ｐゴシック" panose="020B0600070205080204" pitchFamily="50" charset="-128"/>
                <a:ea typeface="ＭＳ Ｐゴシック" panose="020B0600070205080204" pitchFamily="50" charset="-128"/>
              </a:rPr>
              <a:t>　</a:t>
            </a:r>
            <a:endParaRPr lang="en-US" altLang="ja-JP" sz="7200" dirty="0">
              <a:latin typeface="ＭＳ Ｐゴシック" panose="020B0600070205080204" pitchFamily="50" charset="-128"/>
              <a:ea typeface="ＭＳ Ｐゴシック" panose="020B0600070205080204" pitchFamily="50" charset="-128"/>
            </a:endParaRPr>
          </a:p>
          <a:p>
            <a:pPr marL="226313" indent="-226313" defTabSz="905255">
              <a:spcBef>
                <a:spcPts val="900"/>
              </a:spcBef>
              <a:buSzTx/>
              <a:buNone/>
              <a:defRPr sz="1979" b="1">
                <a:latin typeface="+mj-lt"/>
                <a:ea typeface="+mj-ea"/>
                <a:cs typeface="+mj-cs"/>
                <a:sym typeface="Helvetica"/>
              </a:defRPr>
            </a:pPr>
            <a:r>
              <a:rPr lang="ja-JP" altLang="en-US" sz="7200" dirty="0">
                <a:latin typeface="ＭＳ Ｐゴシック" panose="020B0600070205080204" pitchFamily="50" charset="-128"/>
                <a:ea typeface="ＭＳ Ｐゴシック" panose="020B0600070205080204" pitchFamily="50" charset="-128"/>
              </a:rPr>
              <a:t>　　安定したリズムは、予測可能な枠組みや土台を確立して維持し、その内部で発生</a:t>
            </a:r>
            <a:endParaRPr lang="en-US" altLang="ja-JP" sz="7200" dirty="0">
              <a:latin typeface="ＭＳ Ｐゴシック" panose="020B0600070205080204" pitchFamily="50" charset="-128"/>
              <a:ea typeface="ＭＳ Ｐゴシック" panose="020B0600070205080204" pitchFamily="50" charset="-128"/>
            </a:endParaRPr>
          </a:p>
          <a:p>
            <a:pPr marL="226313" indent="-226313" defTabSz="905255">
              <a:spcBef>
                <a:spcPts val="900"/>
              </a:spcBef>
              <a:buSzTx/>
              <a:buNone/>
              <a:defRPr sz="1979" b="1">
                <a:latin typeface="+mj-lt"/>
                <a:ea typeface="+mj-ea"/>
                <a:cs typeface="+mj-cs"/>
                <a:sym typeface="Helvetica"/>
              </a:defRPr>
            </a:pPr>
            <a:r>
              <a:rPr lang="ja-JP" altLang="en-US" sz="7200" dirty="0">
                <a:latin typeface="ＭＳ Ｐゴシック" panose="020B0600070205080204" pitchFamily="50" charset="-128"/>
                <a:ea typeface="ＭＳ Ｐゴシック" panose="020B0600070205080204" pitchFamily="50" charset="-128"/>
              </a:rPr>
              <a:t>　　し得る妨げとなるものを維持するか、さらには無視することができるかのように</a:t>
            </a:r>
            <a:endParaRPr lang="en-US" altLang="ja-JP" sz="7200" dirty="0">
              <a:latin typeface="ＭＳ Ｐゴシック" panose="020B0600070205080204" pitchFamily="50" charset="-128"/>
              <a:ea typeface="ＭＳ Ｐゴシック" panose="020B0600070205080204" pitchFamily="50" charset="-128"/>
            </a:endParaRPr>
          </a:p>
          <a:p>
            <a:pPr marL="226313" indent="-226313" defTabSz="905255">
              <a:spcBef>
                <a:spcPts val="900"/>
              </a:spcBef>
              <a:buSzTx/>
              <a:buNone/>
              <a:defRPr sz="1979" b="1">
                <a:latin typeface="+mj-lt"/>
                <a:ea typeface="+mj-ea"/>
                <a:cs typeface="+mj-cs"/>
                <a:sym typeface="Helvetica"/>
              </a:defRPr>
            </a:pPr>
            <a:r>
              <a:rPr lang="ja-JP" altLang="en-US" sz="7200" dirty="0">
                <a:latin typeface="ＭＳ Ｐゴシック" panose="020B0600070205080204" pitchFamily="50" charset="-128"/>
                <a:ea typeface="ＭＳ Ｐゴシック" panose="020B0600070205080204" pitchFamily="50" charset="-128"/>
              </a:rPr>
              <a:t>　　思われます。」　　（人類学者マーガレット・ミード）</a:t>
            </a:r>
          </a:p>
          <a:p>
            <a:pPr eaLnBrk="1" fontAlgn="auto" hangingPunct="1">
              <a:lnSpc>
                <a:spcPct val="120000"/>
              </a:lnSpc>
              <a:spcAft>
                <a:spcPts val="0"/>
              </a:spcAft>
              <a:buClr>
                <a:schemeClr val="accent1">
                  <a:lumMod val="60000"/>
                  <a:lumOff val="40000"/>
                </a:schemeClr>
              </a:buClr>
              <a:buFont typeface="Wingdings" charset="0"/>
              <a:buNone/>
              <a:defRPr/>
            </a:pPr>
            <a:endParaRPr lang="en-US" sz="8000" b="1" dirty="0">
              <a:solidFill>
                <a:srgbClr val="0A4E82"/>
              </a:solidFill>
              <a:latin typeface="Times New Roman"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030214-227F-42DB-9282-BBA6AF8D9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097A4A-AB4D-7C42-8BF1-F2583E811FAD}"/>
              </a:ext>
            </a:extLst>
          </p:cNvPr>
          <p:cNvSpPr>
            <a:spLocks noGrp="1"/>
          </p:cNvSpPr>
          <p:nvPr>
            <p:ph type="title"/>
          </p:nvPr>
        </p:nvSpPr>
        <p:spPr>
          <a:xfrm>
            <a:off x="823526" y="1059872"/>
            <a:ext cx="2511052" cy="4851349"/>
          </a:xfrm>
        </p:spPr>
        <p:txBody>
          <a:bodyPr>
            <a:normAutofit/>
          </a:bodyPr>
          <a:lstStyle/>
          <a:p>
            <a:r>
              <a:rPr lang="en-US" sz="3100" dirty="0"/>
              <a:t>The </a:t>
            </a:r>
            <a:r>
              <a:rPr lang="en-US" sz="3100" dirty="0" err="1"/>
              <a:t>HeartMath</a:t>
            </a:r>
            <a:r>
              <a:rPr lang="en-US" sz="3100" dirty="0"/>
              <a:t> Institute (2003), </a:t>
            </a:r>
            <a:br>
              <a:rPr lang="en-US" sz="3100" dirty="0"/>
            </a:br>
            <a:br>
              <a:rPr lang="en-US" sz="3100" dirty="0"/>
            </a:br>
            <a:r>
              <a:rPr lang="ja-JP" altLang="en-US" sz="2400" dirty="0">
                <a:latin typeface="ＭＳ Ｐゴシック" panose="020B0600070205080204" pitchFamily="50" charset="-128"/>
                <a:ea typeface="ＭＳ Ｐゴシック" panose="020B0600070205080204" pitchFamily="50" charset="-128"/>
              </a:rPr>
              <a:t>ハートマス研究所（</a:t>
            </a:r>
            <a:r>
              <a:rPr lang="en-US" altLang="ja-JP" sz="2400" dirty="0">
                <a:latin typeface="ＭＳ Ｐゴシック" panose="020B0600070205080204" pitchFamily="50" charset="-128"/>
                <a:ea typeface="ＭＳ Ｐゴシック" panose="020B0600070205080204" pitchFamily="50" charset="-128"/>
              </a:rPr>
              <a:t>2003</a:t>
            </a:r>
            <a:r>
              <a:rPr lang="ja-JP" altLang="en-US" sz="2400" dirty="0">
                <a:latin typeface="ＭＳ Ｐゴシック" panose="020B0600070205080204" pitchFamily="50" charset="-128"/>
                <a:ea typeface="ＭＳ Ｐゴシック" panose="020B0600070205080204" pitchFamily="50" charset="-128"/>
              </a:rPr>
              <a:t>年）</a:t>
            </a:r>
            <a:br>
              <a:rPr lang="en-US" altLang="ja-JP" sz="2400" dirty="0">
                <a:latin typeface="ＭＳ Ｐゴシック" panose="020B0600070205080204" pitchFamily="50" charset="-128"/>
                <a:ea typeface="ＭＳ Ｐゴシック" panose="020B0600070205080204" pitchFamily="50" charset="-128"/>
              </a:rPr>
            </a:br>
            <a:endParaRPr lang="en-US" sz="3100" dirty="0"/>
          </a:p>
        </p:txBody>
      </p:sp>
      <p:sp>
        <p:nvSpPr>
          <p:cNvPr id="10" name="Freeform 11">
            <a:extLst>
              <a:ext uri="{FF2B5EF4-FFF2-40B4-BE49-F238E27FC236}">
                <a16:creationId xmlns:a16="http://schemas.microsoft.com/office/drawing/2014/main" id="{0D7A9289-BAD1-4A78-979F-A655C886D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1149203"/>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Text Placeholder 2">
            <a:extLst>
              <a:ext uri="{FF2B5EF4-FFF2-40B4-BE49-F238E27FC236}">
                <a16:creationId xmlns:a16="http://schemas.microsoft.com/office/drawing/2014/main" id="{EE531CCB-9257-634F-A078-6F5196D5CA35}"/>
              </a:ext>
            </a:extLst>
          </p:cNvPr>
          <p:cNvSpPr>
            <a:spLocks noGrp="1"/>
          </p:cNvSpPr>
          <p:nvPr>
            <p:ph type="body" idx="1"/>
          </p:nvPr>
        </p:nvSpPr>
        <p:spPr>
          <a:xfrm>
            <a:off x="3960276" y="95250"/>
            <a:ext cx="4926549" cy="6762750"/>
          </a:xfrm>
        </p:spPr>
        <p:txBody>
          <a:bodyPr>
            <a:normAutofit/>
          </a:bodyPr>
          <a:lstStyle/>
          <a:p>
            <a:r>
              <a:rPr lang="en-US" sz="1600" dirty="0" err="1"/>
              <a:t>HeartMath</a:t>
            </a:r>
            <a:r>
              <a:rPr lang="en-US" sz="1600" dirty="0"/>
              <a:t> has identified the electromagnetic field is so powerful that it can alter the DNA of a baby inside a mother’s womb.  </a:t>
            </a:r>
          </a:p>
          <a:p>
            <a:pPr marL="0" indent="0">
              <a:buNone/>
            </a:pPr>
            <a:r>
              <a:rPr lang="ja-JP" altLang="en-US" sz="1600" dirty="0">
                <a:latin typeface="ＭＳ Ｐゴシック" panose="020B0600070205080204" pitchFamily="50" charset="-128"/>
                <a:ea typeface="ＭＳ Ｐゴシック" panose="020B0600070205080204" pitchFamily="50" charset="-128"/>
              </a:rPr>
              <a:t>ハートマスでは、電磁界が非常に強力であると、母親の</a:t>
            </a:r>
            <a:br>
              <a:rPr lang="en-US" altLang="ja-JP" sz="1600" dirty="0">
                <a:latin typeface="ＭＳ Ｐゴシック" panose="020B0600070205080204" pitchFamily="50" charset="-128"/>
                <a:ea typeface="ＭＳ Ｐゴシック" panose="020B0600070205080204" pitchFamily="50" charset="-128"/>
              </a:rPr>
            </a:br>
            <a:r>
              <a:rPr lang="ja-JP" altLang="en-US" sz="1600" dirty="0">
                <a:latin typeface="ＭＳ Ｐゴシック" panose="020B0600070205080204" pitchFamily="50" charset="-128"/>
                <a:ea typeface="ＭＳ Ｐゴシック" panose="020B0600070205080204" pitchFamily="50" charset="-128"/>
              </a:rPr>
              <a:t>胎内の乳児の</a:t>
            </a:r>
            <a:r>
              <a:rPr lang="en-US" altLang="ja-JP" sz="1600" dirty="0">
                <a:latin typeface="ＭＳ Ｐゴシック" panose="020B0600070205080204" pitchFamily="50" charset="-128"/>
                <a:ea typeface="ＭＳ Ｐゴシック" panose="020B0600070205080204" pitchFamily="50" charset="-128"/>
              </a:rPr>
              <a:t>DNA</a:t>
            </a:r>
            <a:r>
              <a:rPr lang="ja-JP" altLang="en-US" sz="1600" dirty="0">
                <a:latin typeface="ＭＳ Ｐゴシック" panose="020B0600070205080204" pitchFamily="50" charset="-128"/>
                <a:ea typeface="ＭＳ Ｐゴシック" panose="020B0600070205080204" pitchFamily="50" charset="-128"/>
              </a:rPr>
              <a:t>を変えることが出来ると見つけました。</a:t>
            </a:r>
            <a:endParaRPr lang="en-US" sz="1600" dirty="0">
              <a:latin typeface="ＭＳ Ｐゴシック" panose="020B0600070205080204" pitchFamily="50" charset="-128"/>
              <a:ea typeface="ＭＳ Ｐゴシック" panose="020B0600070205080204" pitchFamily="50" charset="-128"/>
            </a:endParaRPr>
          </a:p>
          <a:p>
            <a:r>
              <a:rPr lang="en-US" sz="1600" dirty="0"/>
              <a:t>Furthermore, </a:t>
            </a:r>
            <a:r>
              <a:rPr lang="en-US" sz="1600" dirty="0" err="1"/>
              <a:t>HeartMath</a:t>
            </a:r>
            <a:r>
              <a:rPr lang="en-US" sz="1600" dirty="0"/>
              <a:t> researchers have discovered emotional states are encoded in the heart and those emotions are then communicated through the heart to the external environment. </a:t>
            </a:r>
          </a:p>
          <a:p>
            <a:pPr marL="0" indent="0">
              <a:buNone/>
            </a:pPr>
            <a:r>
              <a:rPr lang="ja-JP" altLang="en-US" sz="1600" dirty="0">
                <a:latin typeface="ＭＳ Ｐゴシック" panose="020B0600070205080204" pitchFamily="50" charset="-128"/>
                <a:ea typeface="ＭＳ Ｐゴシック" panose="020B0600070205080204" pitchFamily="50" charset="-128"/>
              </a:rPr>
              <a:t>さらに、ハートマスの研究者たちは、感情的な状態は、</a:t>
            </a:r>
            <a:br>
              <a:rPr lang="en-US" altLang="ja-JP" sz="1600" dirty="0">
                <a:latin typeface="ＭＳ Ｐゴシック" panose="020B0600070205080204" pitchFamily="50" charset="-128"/>
                <a:ea typeface="ＭＳ Ｐゴシック" panose="020B0600070205080204" pitchFamily="50" charset="-128"/>
              </a:rPr>
            </a:br>
            <a:r>
              <a:rPr lang="ja-JP" altLang="en-US" sz="1600" dirty="0">
                <a:latin typeface="ＭＳ Ｐゴシック" panose="020B0600070205080204" pitchFamily="50" charset="-128"/>
                <a:ea typeface="ＭＳ Ｐゴシック" panose="020B0600070205080204" pitchFamily="50" charset="-128"/>
              </a:rPr>
              <a:t>心臓内で記号化され、それらの感情は、心臓を経由して</a:t>
            </a:r>
            <a:br>
              <a:rPr lang="en-US" altLang="ja-JP" sz="1600" dirty="0">
                <a:latin typeface="ＭＳ Ｐゴシック" panose="020B0600070205080204" pitchFamily="50" charset="-128"/>
                <a:ea typeface="ＭＳ Ｐゴシック" panose="020B0600070205080204" pitchFamily="50" charset="-128"/>
              </a:rPr>
            </a:br>
            <a:r>
              <a:rPr lang="ja-JP" altLang="en-US" sz="1600" dirty="0">
                <a:latin typeface="ＭＳ Ｐゴシック" panose="020B0600070205080204" pitchFamily="50" charset="-128"/>
                <a:ea typeface="ＭＳ Ｐゴシック" panose="020B0600070205080204" pitchFamily="50" charset="-128"/>
              </a:rPr>
              <a:t>外的環境に伝達されるということを発見しました。</a:t>
            </a:r>
            <a:endParaRPr lang="en-US" sz="1600" dirty="0">
              <a:latin typeface="ＭＳ Ｐゴシック" panose="020B0600070205080204" pitchFamily="50" charset="-128"/>
              <a:ea typeface="ＭＳ Ｐゴシック" panose="020B0600070205080204" pitchFamily="50" charset="-128"/>
            </a:endParaRPr>
          </a:p>
          <a:p>
            <a:r>
              <a:rPr lang="en-US" sz="1600" dirty="0"/>
              <a:t>Further, </a:t>
            </a:r>
            <a:r>
              <a:rPr lang="en-US" sz="1600" dirty="0" err="1"/>
              <a:t>HeartMath</a:t>
            </a:r>
            <a:r>
              <a:rPr lang="en-US" sz="1600" dirty="0"/>
              <a:t> researchers have found that heart signals of one person can affect another person’s brain waves resulting in a heart-brain synchronicity between two people. </a:t>
            </a:r>
          </a:p>
          <a:p>
            <a:pPr marL="0" indent="0">
              <a:buNone/>
            </a:pPr>
            <a:r>
              <a:rPr lang="ja-JP" altLang="en-US" sz="1600" b="1" dirty="0">
                <a:latin typeface="ＭＳ Ｐゴシック" panose="020B0600070205080204" pitchFamily="50" charset="-128"/>
                <a:ea typeface="ＭＳ Ｐゴシック" panose="020B0600070205080204" pitchFamily="50" charset="-128"/>
              </a:rPr>
              <a:t>さらに、ハートマスの研究者たちは、</a:t>
            </a:r>
            <a:r>
              <a:rPr lang="en-US" altLang="ja-JP" sz="1600" b="1" dirty="0">
                <a:latin typeface="ＭＳ Ｐゴシック" panose="020B0600070205080204" pitchFamily="50" charset="-128"/>
                <a:ea typeface="ＭＳ Ｐゴシック" panose="020B0600070205080204" pitchFamily="50" charset="-128"/>
              </a:rPr>
              <a:t>1</a:t>
            </a:r>
            <a:r>
              <a:rPr lang="ja-JP" altLang="en-US" sz="1600" b="1" dirty="0">
                <a:latin typeface="ＭＳ Ｐゴシック" panose="020B0600070205080204" pitchFamily="50" charset="-128"/>
                <a:ea typeface="ＭＳ Ｐゴシック" panose="020B0600070205080204" pitchFamily="50" charset="-128"/>
              </a:rPr>
              <a:t>人の人の心臓の合図は、他のもう</a:t>
            </a:r>
            <a:r>
              <a:rPr lang="en-US" altLang="ja-JP" sz="1600" b="1" dirty="0">
                <a:latin typeface="ＭＳ Ｐゴシック" panose="020B0600070205080204" pitchFamily="50" charset="-128"/>
                <a:ea typeface="ＭＳ Ｐゴシック" panose="020B0600070205080204" pitchFamily="50" charset="-128"/>
              </a:rPr>
              <a:t>1</a:t>
            </a:r>
            <a:r>
              <a:rPr lang="ja-JP" altLang="en-US" sz="1600" b="1" dirty="0">
                <a:latin typeface="ＭＳ Ｐゴシック" panose="020B0600070205080204" pitchFamily="50" charset="-128"/>
                <a:ea typeface="ＭＳ Ｐゴシック" panose="020B0600070205080204" pitchFamily="50" charset="-128"/>
              </a:rPr>
              <a:t>人の人の脳波に影響を与え、</a:t>
            </a:r>
            <a:r>
              <a:rPr lang="en-US" altLang="ja-JP" sz="1600" b="1" dirty="0">
                <a:latin typeface="ＭＳ Ｐゴシック" panose="020B0600070205080204" pitchFamily="50" charset="-128"/>
                <a:ea typeface="ＭＳ Ｐゴシック" panose="020B0600070205080204" pitchFamily="50" charset="-128"/>
              </a:rPr>
              <a:t>2</a:t>
            </a:r>
            <a:r>
              <a:rPr lang="ja-JP" altLang="en-US" sz="1600" b="1" dirty="0">
                <a:latin typeface="ＭＳ Ｐゴシック" panose="020B0600070205080204" pitchFamily="50" charset="-128"/>
                <a:ea typeface="ＭＳ Ｐゴシック" panose="020B0600070205080204" pitchFamily="50" charset="-128"/>
              </a:rPr>
              <a:t>人の人たちの心臓と脳に同期をもたらすということを見つけました。</a:t>
            </a:r>
            <a:endParaRPr lang="en-US" sz="1600" b="1" dirty="0">
              <a:latin typeface="ＭＳ Ｐゴシック" panose="020B0600070205080204" pitchFamily="50" charset="-128"/>
              <a:ea typeface="ＭＳ Ｐゴシック" panose="020B0600070205080204" pitchFamily="50" charset="-128"/>
            </a:endParaRPr>
          </a:p>
          <a:p>
            <a:endParaRPr lang="en-US" dirty="0"/>
          </a:p>
        </p:txBody>
      </p:sp>
    </p:spTree>
    <p:extLst>
      <p:ext uri="{BB962C8B-B14F-4D97-AF65-F5344CB8AC3E}">
        <p14:creationId xmlns:p14="http://schemas.microsoft.com/office/powerpoint/2010/main" val="3871255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96802"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a:solidFill>
            <a:schemeClr val="bg2"/>
          </a:solidFill>
        </p:grpSpPr>
        <p:sp>
          <p:nvSpPr>
            <p:cNvPr id="1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a:extLst>
              <a:ext uri="{FF2B5EF4-FFF2-40B4-BE49-F238E27FC236}">
                <a16:creationId xmlns:a16="http://schemas.microsoft.com/office/drawing/2014/main" id="{B75E1274-9B99-7C46-911F-DB2C3D45221D}"/>
              </a:ext>
            </a:extLst>
          </p:cNvPr>
          <p:cNvSpPr>
            <a:spLocks noGrp="1"/>
          </p:cNvSpPr>
          <p:nvPr>
            <p:ph type="title"/>
          </p:nvPr>
        </p:nvSpPr>
        <p:spPr>
          <a:xfrm>
            <a:off x="912792" y="1093380"/>
            <a:ext cx="2301136" cy="4671240"/>
          </a:xfrm>
        </p:spPr>
        <p:txBody>
          <a:bodyPr anchor="ctr">
            <a:normAutofit/>
          </a:bodyPr>
          <a:lstStyle/>
          <a:p>
            <a:pPr algn="r"/>
            <a:r>
              <a:rPr lang="en-US" dirty="0"/>
              <a:t>Heart Rhythms</a:t>
            </a:r>
            <a:br>
              <a:rPr lang="en-US" dirty="0"/>
            </a:br>
            <a:r>
              <a:rPr lang="ja-JP" altLang="en-US" sz="2800" dirty="0">
                <a:latin typeface="ＭＳ Ｐゴシック" panose="020B0600070205080204" pitchFamily="50" charset="-128"/>
                <a:ea typeface="ＭＳ Ｐゴシック" panose="020B0600070205080204" pitchFamily="50" charset="-128"/>
              </a:rPr>
              <a:t>心臓のリズム</a:t>
            </a:r>
            <a:endParaRPr lang="en-US" sz="2800" dirty="0">
              <a:latin typeface="ＭＳ Ｐゴシック" panose="020B0600070205080204" pitchFamily="50" charset="-128"/>
              <a:ea typeface="ＭＳ Ｐゴシック" panose="020B0600070205080204" pitchFamily="50" charset="-128"/>
            </a:endParaRPr>
          </a:p>
        </p:txBody>
      </p:sp>
      <p:sp>
        <p:nvSpPr>
          <p:cNvPr id="24"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26" name="Rectangle 2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6802" y="0"/>
            <a:ext cx="5547198"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B834C3E-A320-A045-B4F8-F2396E509370}"/>
              </a:ext>
            </a:extLst>
          </p:cNvPr>
          <p:cNvSpPr>
            <a:spLocks noGrp="1"/>
          </p:cNvSpPr>
          <p:nvPr>
            <p:ph type="body" idx="1"/>
          </p:nvPr>
        </p:nvSpPr>
        <p:spPr>
          <a:xfrm>
            <a:off x="3779302" y="114300"/>
            <a:ext cx="5344286" cy="6743700"/>
          </a:xfrm>
        </p:spPr>
        <p:txBody>
          <a:bodyPr anchor="ctr">
            <a:normAutofit/>
          </a:bodyPr>
          <a:lstStyle/>
          <a:p>
            <a:r>
              <a:rPr lang="en-US" dirty="0"/>
              <a:t>There are many studies that have tracked the syncing of heart rhythms between a mother and her infant (</a:t>
            </a:r>
            <a:r>
              <a:rPr lang="en-US" dirty="0" err="1"/>
              <a:t>Ellamil</a:t>
            </a:r>
            <a:r>
              <a:rPr lang="en-US" dirty="0"/>
              <a:t> et al., 2016; Feldman et al., 2011; Havas et al. 2015; </a:t>
            </a:r>
            <a:r>
              <a:rPr lang="en-US" dirty="0" err="1"/>
              <a:t>Zelenko</a:t>
            </a:r>
            <a:r>
              <a:rPr lang="en-US" dirty="0"/>
              <a:t> et al., 2005) </a:t>
            </a:r>
          </a:p>
          <a:p>
            <a:pPr marL="0" indent="0">
              <a:buNone/>
            </a:pPr>
            <a:r>
              <a:rPr lang="ja-JP" altLang="en-US" dirty="0">
                <a:latin typeface="ＭＳ Ｐゴシック" panose="020B0600070205080204" pitchFamily="50" charset="-128"/>
                <a:ea typeface="ＭＳ Ｐゴシック" panose="020B0600070205080204" pitchFamily="50" charset="-128"/>
              </a:rPr>
              <a:t>母親と乳児の間で心拍数が同期することを追跡した研究はたくさんあります。</a:t>
            </a:r>
            <a:endParaRPr lang="en-US" dirty="0">
              <a:latin typeface="ＭＳ Ｐゴシック" panose="020B0600070205080204" pitchFamily="50" charset="-128"/>
              <a:ea typeface="ＭＳ Ｐゴシック" panose="020B0600070205080204" pitchFamily="50" charset="-128"/>
            </a:endParaRPr>
          </a:p>
          <a:p>
            <a:r>
              <a:rPr lang="en-US" dirty="0"/>
              <a:t>In his pioneering work at Boston University School of Medicine Dr. William Condon was able to show on film two individual muscle cells from two different hearts adjusting their rhythms as they get closer and closer until there is a pulsating synchronization (Condon and Sander, 1974). </a:t>
            </a:r>
          </a:p>
          <a:p>
            <a:pPr marL="0" indent="0">
              <a:buNone/>
            </a:pPr>
            <a:r>
              <a:rPr lang="ja-JP" altLang="en-US" dirty="0">
                <a:latin typeface="ＭＳ Ｐゴシック" panose="020B0600070205080204" pitchFamily="50" charset="-128"/>
                <a:ea typeface="ＭＳ Ｐゴシック" panose="020B0600070205080204" pitchFamily="50" charset="-128"/>
              </a:rPr>
              <a:t>ウィリアム・コンドン博士は、ボストン大学医学部での先駆的研究で、</a:t>
            </a:r>
            <a:r>
              <a:rPr lang="en-US" altLang="ja-JP" dirty="0">
                <a:latin typeface="ＭＳ Ｐゴシック" panose="020B0600070205080204" pitchFamily="50" charset="-128"/>
                <a:ea typeface="ＭＳ Ｐゴシック" panose="020B0600070205080204" pitchFamily="50" charset="-128"/>
              </a:rPr>
              <a:t>2</a:t>
            </a:r>
            <a:r>
              <a:rPr lang="ja-JP" altLang="en-US" dirty="0">
                <a:latin typeface="ＭＳ Ｐゴシック" panose="020B0600070205080204" pitchFamily="50" charset="-128"/>
                <a:ea typeface="ＭＳ Ｐゴシック" panose="020B0600070205080204" pitchFamily="50" charset="-128"/>
              </a:rPr>
              <a:t>つの異なる心臓から採取した</a:t>
            </a:r>
            <a:r>
              <a:rPr lang="en-US" altLang="ja-JP" dirty="0">
                <a:latin typeface="ＭＳ Ｐゴシック" panose="020B0600070205080204" pitchFamily="50" charset="-128"/>
                <a:ea typeface="ＭＳ Ｐゴシック" panose="020B0600070205080204" pitchFamily="50" charset="-128"/>
              </a:rPr>
              <a:t>2</a:t>
            </a:r>
            <a:r>
              <a:rPr lang="ja-JP" altLang="en-US" dirty="0">
                <a:latin typeface="ＭＳ Ｐゴシック" panose="020B0600070205080204" pitchFamily="50" charset="-128"/>
                <a:ea typeface="ＭＳ Ｐゴシック" panose="020B0600070205080204" pitchFamily="50" charset="-128"/>
              </a:rPr>
              <a:t>つの</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個別の筋肉細胞が、互いに近づくにしたがって、その</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リズムを調整していき、脈動が同期する様子を撮影</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することに成功しました。</a:t>
            </a:r>
            <a:endParaRPr lang="en-US" dirty="0"/>
          </a:p>
        </p:txBody>
      </p:sp>
    </p:spTree>
    <p:extLst>
      <p:ext uri="{BB962C8B-B14F-4D97-AF65-F5344CB8AC3E}">
        <p14:creationId xmlns:p14="http://schemas.microsoft.com/office/powerpoint/2010/main" val="590087569"/>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14F5B4-A338-AD47-9011-DAA7567D3360}"/>
              </a:ext>
            </a:extLst>
          </p:cNvPr>
          <p:cNvSpPr>
            <a:spLocks noGrp="1"/>
          </p:cNvSpPr>
          <p:nvPr>
            <p:ph type="title"/>
          </p:nvPr>
        </p:nvSpPr>
        <p:spPr>
          <a:xfrm>
            <a:off x="784514" y="942108"/>
            <a:ext cx="2442412" cy="4969113"/>
          </a:xfrm>
        </p:spPr>
        <p:txBody>
          <a:bodyPr anchor="ctr">
            <a:normAutofit/>
          </a:bodyPr>
          <a:lstStyle/>
          <a:p>
            <a:r>
              <a:rPr lang="en-US" sz="2500" dirty="0">
                <a:solidFill>
                  <a:schemeClr val="tx2">
                    <a:lumMod val="75000"/>
                  </a:schemeClr>
                </a:solidFill>
              </a:rPr>
              <a:t>Synchronized Hearts</a:t>
            </a:r>
            <a:br>
              <a:rPr lang="en-US" sz="2500" dirty="0">
                <a:solidFill>
                  <a:schemeClr val="tx2">
                    <a:lumMod val="75000"/>
                  </a:schemeClr>
                </a:solidFill>
              </a:rPr>
            </a:br>
            <a:r>
              <a:rPr lang="ja-JP" altLang="en-US" sz="2500" dirty="0">
                <a:solidFill>
                  <a:schemeClr val="tx2">
                    <a:lumMod val="75000"/>
                  </a:schemeClr>
                </a:solidFill>
                <a:latin typeface="ＭＳ Ｐゴシック" panose="020B0600070205080204" pitchFamily="50" charset="-128"/>
                <a:ea typeface="ＭＳ Ｐゴシック" panose="020B0600070205080204" pitchFamily="50" charset="-128"/>
              </a:rPr>
              <a:t>同期する心臓</a:t>
            </a:r>
            <a:endParaRPr lang="en-US" sz="2500" dirty="0">
              <a:solidFill>
                <a:schemeClr val="tx2">
                  <a:lumMod val="75000"/>
                </a:schemeClr>
              </a:solidFill>
            </a:endParaRPr>
          </a:p>
        </p:txBody>
      </p:sp>
      <p:sp>
        <p:nvSpPr>
          <p:cNvPr id="10" name="Rectangle 9">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07495" y="0"/>
            <a:ext cx="4632727"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Text Placeholder 2">
            <a:extLst>
              <a:ext uri="{FF2B5EF4-FFF2-40B4-BE49-F238E27FC236}">
                <a16:creationId xmlns:a16="http://schemas.microsoft.com/office/drawing/2014/main" id="{34FA1E06-45F8-0B4C-9234-B38A9ADC440F}"/>
              </a:ext>
            </a:extLst>
          </p:cNvPr>
          <p:cNvSpPr>
            <a:spLocks noGrp="1"/>
          </p:cNvSpPr>
          <p:nvPr>
            <p:ph type="body" idx="1"/>
          </p:nvPr>
        </p:nvSpPr>
        <p:spPr>
          <a:xfrm>
            <a:off x="3786796" y="514349"/>
            <a:ext cx="4841662" cy="5958961"/>
          </a:xfrm>
        </p:spPr>
        <p:txBody>
          <a:bodyPr anchor="ctr">
            <a:normAutofit/>
          </a:bodyPr>
          <a:lstStyle/>
          <a:p>
            <a:r>
              <a:rPr lang="en-US" dirty="0">
                <a:solidFill>
                  <a:schemeClr val="tx2">
                    <a:lumMod val="75000"/>
                  </a:schemeClr>
                </a:solidFill>
              </a:rPr>
              <a:t>Another study at Harvard University tracked 500,000 couples and found that their heartbeats synced when sleeping next to one another (New England Journal of Medicine, 2006). </a:t>
            </a:r>
          </a:p>
          <a:p>
            <a:endParaRPr lang="en-US" dirty="0">
              <a:solidFill>
                <a:schemeClr val="tx2">
                  <a:lumMod val="75000"/>
                </a:schemeClr>
              </a:solidFill>
            </a:endParaRPr>
          </a:p>
          <a:p>
            <a:pPr marL="0" indent="0">
              <a:buNone/>
            </a:pP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游明朝" panose="02020400000000000000" pitchFamily="18" charset="-128"/>
              </a:rPr>
              <a:t>ハーバード大学で行われた別の研究では、</a:t>
            </a:r>
            <a:r>
              <a:rPr lang="en-US" altLang="ja-JP" sz="2000" kern="100" dirty="0">
                <a:solidFill>
                  <a:schemeClr val="tx1"/>
                </a:solidFill>
                <a:effectLst/>
                <a:latin typeface="ＭＳ Ｐゴシック" panose="020B0600070205080204" pitchFamily="50" charset="-128"/>
                <a:ea typeface="ＭＳ Ｐゴシック" panose="020B0600070205080204" pitchFamily="50" charset="-128"/>
                <a:cs typeface="游明朝" panose="02020400000000000000" pitchFamily="18" charset="-128"/>
              </a:rPr>
              <a:t>50</a:t>
            </a: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游明朝" panose="02020400000000000000" pitchFamily="18" charset="-128"/>
              </a:rPr>
              <a:t>万組のカップル</a:t>
            </a: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の</a:t>
            </a: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游明朝" panose="02020400000000000000" pitchFamily="18" charset="-128"/>
              </a:rPr>
              <a:t>追跡調査</a:t>
            </a: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を</a:t>
            </a: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游明朝" panose="02020400000000000000" pitchFamily="18" charset="-128"/>
              </a:rPr>
              <a:t>し</a:t>
            </a: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た結果</a:t>
            </a: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游明朝" panose="02020400000000000000" pitchFamily="18" charset="-128"/>
              </a:rPr>
              <a:t>、</a:t>
            </a:r>
            <a:br>
              <a:rPr lang="en-US" altLang="ja-JP" sz="2000" kern="100" dirty="0">
                <a:solidFill>
                  <a:schemeClr val="tx1"/>
                </a:solidFill>
                <a:effectLst/>
                <a:latin typeface="ＭＳ Ｐゴシック" panose="020B0600070205080204" pitchFamily="50" charset="-128"/>
                <a:ea typeface="ＭＳ Ｐゴシック" panose="020B0600070205080204" pitchFamily="50" charset="-128"/>
                <a:cs typeface="游明朝" panose="02020400000000000000" pitchFamily="18" charset="-128"/>
              </a:rPr>
            </a:br>
            <a:r>
              <a:rPr lang="en-US" altLang="ja-JP" sz="2000" kern="100" dirty="0">
                <a:solidFill>
                  <a:schemeClr val="tx1"/>
                </a:solidFill>
                <a:effectLst/>
                <a:latin typeface="ＭＳ Ｐゴシック" panose="020B0600070205080204" pitchFamily="50" charset="-128"/>
                <a:ea typeface="ＭＳ Ｐゴシック" panose="020B0600070205080204" pitchFamily="50" charset="-128"/>
                <a:cs typeface="游明朝" panose="02020400000000000000" pitchFamily="18" charset="-128"/>
              </a:rPr>
              <a:t>2</a:t>
            </a: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游明朝" panose="02020400000000000000" pitchFamily="18" charset="-128"/>
              </a:rPr>
              <a:t>人が隣り</a:t>
            </a: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で</a:t>
            </a: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游明朝" panose="02020400000000000000" pitchFamily="18" charset="-128"/>
              </a:rPr>
              <a:t>寝</a:t>
            </a: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ている時に、</a:t>
            </a: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游明朝" panose="02020400000000000000" pitchFamily="18" charset="-128"/>
              </a:rPr>
              <a:t>心拍が同期することがわかりました</a:t>
            </a:r>
            <a:r>
              <a:rPr lang="ja-JP" altLang="ja-JP" sz="2000" kern="100" dirty="0">
                <a:solidFill>
                  <a:schemeClr val="tx1"/>
                </a:solidFill>
                <a:effectLst/>
                <a:latin typeface="ＭＳ Ｐゴシック" panose="020B0600070205080204" pitchFamily="50" charset="-128"/>
                <a:ea typeface="ＭＳ Ｐゴシック" panose="020B0600070205080204" pitchFamily="50" charset="-128"/>
                <a:cs typeface="ＭＳ 明朝" panose="02020609040205080304" pitchFamily="17" charset="-128"/>
              </a:rPr>
              <a:t>。</a:t>
            </a:r>
            <a:endParaRPr lang="en-US" sz="2000" dirty="0">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65499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3"/>
          <p:cNvSpPr/>
          <p:nvPr/>
        </p:nvSpPr>
        <p:spPr>
          <a:xfrm>
            <a:off x="1" y="857250"/>
            <a:ext cx="4561583" cy="5143500"/>
          </a:xfrm>
          <a:prstGeom prst="rect">
            <a:avLst/>
          </a:prstGeom>
          <a:solidFill>
            <a:schemeClr val="lt1"/>
          </a:solidFill>
          <a:ln>
            <a:noFill/>
          </a:ln>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348" name="Google Shape;348;p33"/>
          <p:cNvSpPr/>
          <p:nvPr/>
        </p:nvSpPr>
        <p:spPr>
          <a:xfrm>
            <a:off x="1" y="857250"/>
            <a:ext cx="9143999" cy="5143500"/>
          </a:xfrm>
          <a:prstGeom prst="rect">
            <a:avLst/>
          </a:prstGeom>
          <a:gradFill>
            <a:gsLst>
              <a:gs pos="0">
                <a:srgbClr val="3865B4"/>
              </a:gs>
              <a:gs pos="25000">
                <a:srgbClr val="3865B4"/>
              </a:gs>
              <a:gs pos="94000">
                <a:srgbClr val="11151A"/>
              </a:gs>
              <a:gs pos="100000">
                <a:srgbClr val="11151A"/>
              </a:gs>
            </a:gsLst>
            <a:lin ang="4200000" scaled="0"/>
          </a:gradFill>
          <a:ln>
            <a:noFill/>
          </a:ln>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pic>
        <p:nvPicPr>
          <p:cNvPr id="349" name="Google Shape;349;p33"/>
          <p:cNvPicPr preferRelativeResize="0"/>
          <p:nvPr/>
        </p:nvPicPr>
        <p:blipFill rotWithShape="1">
          <a:blip r:embed="rId3">
            <a:alphaModFix/>
          </a:blip>
          <a:srcRect/>
          <a:stretch/>
        </p:blipFill>
        <p:spPr>
          <a:xfrm>
            <a:off x="0" y="857250"/>
            <a:ext cx="9144000" cy="5143500"/>
          </a:xfrm>
          <a:prstGeom prst="rect">
            <a:avLst/>
          </a:prstGeom>
          <a:noFill/>
          <a:ln>
            <a:noFill/>
          </a:ln>
        </p:spPr>
      </p:pic>
      <p:sp>
        <p:nvSpPr>
          <p:cNvPr id="350" name="Google Shape;350;p33"/>
          <p:cNvSpPr txBox="1">
            <a:spLocks noGrp="1"/>
          </p:cNvSpPr>
          <p:nvPr>
            <p:ph type="title"/>
          </p:nvPr>
        </p:nvSpPr>
        <p:spPr>
          <a:xfrm>
            <a:off x="480060" y="2397481"/>
            <a:ext cx="2751871" cy="2070074"/>
          </a:xfrm>
          <a:prstGeom prst="rect">
            <a:avLst/>
          </a:prstGeom>
          <a:noFill/>
          <a:ln>
            <a:noFill/>
          </a:ln>
        </p:spPr>
        <p:txBody>
          <a:bodyPr spcFirstLastPara="1" vert="horz" wrap="square" lIns="68569" tIns="34275" rIns="68569" bIns="34275" rtlCol="0" anchor="ctr" anchorCtr="0">
            <a:normAutofit fontScale="90000"/>
          </a:bodyPr>
          <a:lstStyle/>
          <a:p>
            <a:pPr>
              <a:lnSpc>
                <a:spcPct val="90000"/>
              </a:lnSpc>
              <a:spcBef>
                <a:spcPts val="0"/>
              </a:spcBef>
              <a:buClr>
                <a:schemeClr val="dk1"/>
              </a:buClr>
              <a:buSzPts val="1800"/>
            </a:pPr>
            <a:r>
              <a:rPr lang="en-US" sz="2775" dirty="0">
                <a:solidFill>
                  <a:srgbClr val="FFFFFF"/>
                </a:solidFill>
              </a:rPr>
              <a:t>Stephen </a:t>
            </a:r>
            <a:br>
              <a:rPr lang="en-US" sz="2775" dirty="0">
                <a:solidFill>
                  <a:srgbClr val="FFFFFF"/>
                </a:solidFill>
              </a:rPr>
            </a:br>
            <a:r>
              <a:rPr lang="en-US" sz="2775" dirty="0">
                <a:solidFill>
                  <a:srgbClr val="FFFFFF"/>
                </a:solidFill>
              </a:rPr>
              <a:t>Buhner – </a:t>
            </a:r>
            <a:br>
              <a:rPr lang="en-US" sz="2775" dirty="0">
                <a:solidFill>
                  <a:srgbClr val="FFFFFF"/>
                </a:solidFill>
              </a:rPr>
            </a:br>
            <a:r>
              <a:rPr lang="en-US" sz="1500" dirty="0">
                <a:solidFill>
                  <a:srgbClr val="FFFFFF"/>
                </a:solidFill>
              </a:rPr>
              <a:t>The Secret Language of Plants</a:t>
            </a:r>
            <a:br>
              <a:rPr lang="en-US" sz="1500" dirty="0">
                <a:solidFill>
                  <a:srgbClr val="FFFFFF"/>
                </a:solidFill>
              </a:rPr>
            </a:br>
            <a:br>
              <a:rPr lang="en-US" sz="1500" dirty="0">
                <a:solidFill>
                  <a:srgbClr val="FFFFFF"/>
                </a:solidFill>
              </a:rPr>
            </a:br>
            <a:r>
              <a:rPr lang="ja-JP" altLang="en-US" sz="2800" dirty="0">
                <a:solidFill>
                  <a:srgbClr val="FFFFFF"/>
                </a:solidFill>
                <a:latin typeface="ＭＳ Ｐゴシック" panose="020B0600070205080204" pitchFamily="50" charset="-128"/>
                <a:ea typeface="ＭＳ Ｐゴシック" panose="020B0600070205080204" pitchFamily="50" charset="-128"/>
              </a:rPr>
              <a:t>スティーブン・</a:t>
            </a:r>
            <a:br>
              <a:rPr lang="en-US" altLang="ja-JP" sz="2800" dirty="0">
                <a:solidFill>
                  <a:srgbClr val="FFFFFF"/>
                </a:solidFill>
                <a:latin typeface="ＭＳ Ｐゴシック" panose="020B0600070205080204" pitchFamily="50" charset="-128"/>
                <a:ea typeface="ＭＳ Ｐゴシック" panose="020B0600070205080204" pitchFamily="50" charset="-128"/>
              </a:rPr>
            </a:br>
            <a:r>
              <a:rPr lang="ja-JP" altLang="en-US" sz="2800" dirty="0">
                <a:solidFill>
                  <a:srgbClr val="FFFFFF"/>
                </a:solidFill>
                <a:latin typeface="ＭＳ Ｐゴシック" panose="020B0600070205080204" pitchFamily="50" charset="-128"/>
                <a:ea typeface="ＭＳ Ｐゴシック" panose="020B0600070205080204" pitchFamily="50" charset="-128"/>
              </a:rPr>
              <a:t>バーナー　</a:t>
            </a:r>
            <a:r>
              <a:rPr lang="en-US" altLang="ja-JP" sz="2800" dirty="0">
                <a:solidFill>
                  <a:srgbClr val="FFFFFF"/>
                </a:solidFill>
                <a:latin typeface="ＭＳ Ｐゴシック" panose="020B0600070205080204" pitchFamily="50" charset="-128"/>
                <a:ea typeface="ＭＳ Ｐゴシック" panose="020B0600070205080204" pitchFamily="50" charset="-128"/>
              </a:rPr>
              <a:t>-</a:t>
            </a:r>
            <a:br>
              <a:rPr lang="en-US" altLang="ja-JP" sz="2000" dirty="0">
                <a:solidFill>
                  <a:srgbClr val="FFFFFF"/>
                </a:solidFill>
                <a:latin typeface="ＭＳ Ｐゴシック" panose="020B0600070205080204" pitchFamily="50" charset="-128"/>
                <a:ea typeface="ＭＳ Ｐゴシック" panose="020B0600070205080204" pitchFamily="50" charset="-128"/>
              </a:rPr>
            </a:br>
            <a:r>
              <a:rPr lang="ja-JP" altLang="en-US" sz="2000" dirty="0">
                <a:solidFill>
                  <a:srgbClr val="FFFFFF"/>
                </a:solidFill>
                <a:latin typeface="ＭＳ Ｐゴシック" panose="020B0600070205080204" pitchFamily="50" charset="-128"/>
                <a:ea typeface="ＭＳ Ｐゴシック" panose="020B0600070205080204" pitchFamily="50" charset="-128"/>
              </a:rPr>
              <a:t>植物の秘密の言葉</a:t>
            </a:r>
            <a:endParaRPr dirty="0"/>
          </a:p>
        </p:txBody>
      </p:sp>
      <p:sp>
        <p:nvSpPr>
          <p:cNvPr id="351" name="Google Shape;351;p33"/>
          <p:cNvSpPr txBox="1">
            <a:spLocks noGrp="1"/>
          </p:cNvSpPr>
          <p:nvPr>
            <p:ph type="body" idx="1"/>
          </p:nvPr>
        </p:nvSpPr>
        <p:spPr>
          <a:xfrm>
            <a:off x="4391917" y="1001448"/>
            <a:ext cx="4561583" cy="4923101"/>
          </a:xfrm>
          <a:prstGeom prst="rect">
            <a:avLst/>
          </a:prstGeom>
          <a:noFill/>
          <a:ln>
            <a:noFill/>
          </a:ln>
        </p:spPr>
        <p:txBody>
          <a:bodyPr spcFirstLastPara="1" vert="horz" wrap="square" lIns="68569" tIns="34275" rIns="68569" bIns="34275" rtlCol="0" anchor="ctr" anchorCtr="0">
            <a:normAutofit fontScale="77500" lnSpcReduction="20000"/>
          </a:bodyPr>
          <a:lstStyle/>
          <a:p>
            <a:pPr marL="85725" indent="0">
              <a:lnSpc>
                <a:spcPct val="140000"/>
              </a:lnSpc>
              <a:spcBef>
                <a:spcPts val="750"/>
              </a:spcBef>
              <a:buSzPts val="1800"/>
              <a:buNone/>
            </a:pPr>
            <a:r>
              <a:rPr lang="en-US" sz="2100" dirty="0">
                <a:solidFill>
                  <a:srgbClr val="000000"/>
                </a:solidFill>
              </a:rPr>
              <a:t>“We feel the touch of the world upon us, and those millions of unique touches hold within them specific meanings, sent to us from the heart of the world and from the heart of the living beings with which we inhabit this world.”</a:t>
            </a:r>
          </a:p>
          <a:p>
            <a:pPr marL="85725" indent="0">
              <a:lnSpc>
                <a:spcPct val="140000"/>
              </a:lnSpc>
              <a:spcBef>
                <a:spcPts val="750"/>
              </a:spcBef>
              <a:buSzPts val="1800"/>
              <a:buNone/>
            </a:pPr>
            <a:r>
              <a:rPr lang="ja-JP" altLang="en-US" sz="2100" dirty="0">
                <a:solidFill>
                  <a:srgbClr val="000000"/>
                </a:solidFill>
                <a:latin typeface="ＭＳ Ｐゴシック" panose="020B0600070205080204" pitchFamily="50" charset="-128"/>
                <a:ea typeface="ＭＳ Ｐゴシック" panose="020B0600070205080204" pitchFamily="50" charset="-128"/>
              </a:rPr>
              <a:t>「私たちは、私たちの上部にある世界の存在を感じます。そして、それらの何百万もの特異な存在たちが、自分たちの中に、特別な意味をもっています。そして、それらが、世界の中心から、また、私たちがこの世の中で共生している、すべての生き物たちから、私たちに対して送られてきました。」</a:t>
            </a:r>
            <a:endParaRPr sz="2100" dirty="0">
              <a:latin typeface="ＭＳ Ｐゴシック" panose="020B0600070205080204" pitchFamily="50" charset="-128"/>
              <a:ea typeface="ＭＳ Ｐゴシック" panose="020B0600070205080204" pitchFamily="50" charset="-128"/>
            </a:endParaRPr>
          </a:p>
          <a:p>
            <a:pPr marL="85725" indent="0">
              <a:lnSpc>
                <a:spcPct val="80000"/>
              </a:lnSpc>
              <a:spcBef>
                <a:spcPts val="750"/>
              </a:spcBef>
              <a:buSzPts val="1800"/>
              <a:buNone/>
            </a:pPr>
            <a:br>
              <a:rPr lang="en-US" sz="2100" dirty="0">
                <a:solidFill>
                  <a:srgbClr val="000000"/>
                </a:solidFill>
              </a:rPr>
            </a:br>
            <a:br>
              <a:rPr lang="en-US" sz="1665" dirty="0">
                <a:solidFill>
                  <a:srgbClr val="000000"/>
                </a:solidFill>
              </a:rPr>
            </a:br>
            <a:endParaRPr sz="1665" dirty="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AutoShape 2"/>
          <p:cNvSpPr>
            <a:spLocks noGrp="1" noChangeArrowheads="1"/>
          </p:cNvSpPr>
          <p:nvPr>
            <p:ph type="title"/>
          </p:nvPr>
        </p:nvSpPr>
        <p:spPr>
          <a:xfrm>
            <a:off x="1458184" y="163852"/>
            <a:ext cx="6589199" cy="591522"/>
          </a:xfrm>
        </p:spPr>
        <p:txBody>
          <a:bodyPr>
            <a:normAutofit fontScale="90000"/>
          </a:bodyPr>
          <a:lstStyle/>
          <a:p>
            <a:pPr eaLnBrk="1" hangingPunct="1"/>
            <a:r>
              <a:rPr lang="en-US" dirty="0">
                <a:latin typeface="Calibri" charset="0"/>
              </a:rPr>
              <a:t>Rhythm</a:t>
            </a:r>
            <a:r>
              <a:rPr lang="ja-JP" altLang="en-US" dirty="0">
                <a:latin typeface="Calibri" charset="0"/>
              </a:rPr>
              <a:t>　</a:t>
            </a:r>
            <a:r>
              <a:rPr lang="ja-JP" altLang="en-US" sz="2400" b="1" dirty="0">
                <a:latin typeface="ＭＳ Ｐゴシック" panose="020B0600070205080204" pitchFamily="50" charset="-128"/>
                <a:ea typeface="ＭＳ Ｐゴシック" panose="020B0600070205080204" pitchFamily="50" charset="-128"/>
              </a:rPr>
              <a:t>リズム</a:t>
            </a:r>
            <a:endParaRPr lang="en-US" sz="2400" b="1" dirty="0">
              <a:latin typeface="ＭＳ Ｐゴシック" panose="020B0600070205080204" pitchFamily="50" charset="-128"/>
              <a:ea typeface="ＭＳ Ｐゴシック" panose="020B0600070205080204" pitchFamily="50" charset="-128"/>
            </a:endParaRPr>
          </a:p>
        </p:txBody>
      </p:sp>
      <p:sp>
        <p:nvSpPr>
          <p:cNvPr id="209922" name="Rectangle 3"/>
          <p:cNvSpPr>
            <a:spLocks noGrp="1" noChangeArrowheads="1"/>
          </p:cNvSpPr>
          <p:nvPr>
            <p:ph idx="1"/>
          </p:nvPr>
        </p:nvSpPr>
        <p:spPr>
          <a:xfrm>
            <a:off x="1292087" y="764549"/>
            <a:ext cx="7770813" cy="5854912"/>
          </a:xfrm>
        </p:spPr>
        <p:txBody>
          <a:bodyPr>
            <a:noAutofit/>
          </a:bodyPr>
          <a:lstStyle/>
          <a:p>
            <a:pPr eaLnBrk="1" hangingPunct="1">
              <a:lnSpc>
                <a:spcPct val="150000"/>
              </a:lnSpc>
            </a:pPr>
            <a:r>
              <a:rPr lang="en-US" sz="2000" dirty="0">
                <a:solidFill>
                  <a:schemeClr val="tx1"/>
                </a:solidFill>
                <a:latin typeface="Calibri" charset="0"/>
              </a:rPr>
              <a:t>A keen observation show that the whole universe is a single mechanism working by </a:t>
            </a:r>
            <a:r>
              <a:rPr lang="en-US" sz="2000" dirty="0">
                <a:solidFill>
                  <a:srgbClr val="FF0000"/>
                </a:solidFill>
                <a:latin typeface="Calibri" charset="0"/>
              </a:rPr>
              <a:t>the law </a:t>
            </a:r>
            <a:r>
              <a:rPr lang="en-US" sz="2000" u="sng" dirty="0">
                <a:solidFill>
                  <a:srgbClr val="FF0000"/>
                </a:solidFill>
                <a:latin typeface="Calibri" charset="0"/>
              </a:rPr>
              <a:t>of rhythm</a:t>
            </a:r>
            <a:r>
              <a:rPr lang="en-US" sz="2000" dirty="0">
                <a:solidFill>
                  <a:schemeClr val="tx1"/>
                </a:solidFill>
                <a:latin typeface="Calibri" charset="0"/>
              </a:rPr>
              <a:t>; the rise and fall of the </a:t>
            </a:r>
            <a:r>
              <a:rPr lang="en-US" sz="2000" u="sng" dirty="0">
                <a:solidFill>
                  <a:srgbClr val="FF0000"/>
                </a:solidFill>
                <a:latin typeface="Calibri" charset="0"/>
              </a:rPr>
              <a:t>waves</a:t>
            </a:r>
            <a:r>
              <a:rPr lang="en-US" sz="2000" dirty="0">
                <a:solidFill>
                  <a:schemeClr val="tx1"/>
                </a:solidFill>
                <a:latin typeface="Calibri" charset="0"/>
              </a:rPr>
              <a:t>, the ebb and flow of </a:t>
            </a:r>
            <a:r>
              <a:rPr lang="en-US" sz="2000" u="sng" dirty="0">
                <a:solidFill>
                  <a:srgbClr val="FF0000"/>
                </a:solidFill>
                <a:latin typeface="Calibri" charset="0"/>
              </a:rPr>
              <a:t>the tide</a:t>
            </a:r>
            <a:r>
              <a:rPr lang="en-US" sz="2000" dirty="0">
                <a:solidFill>
                  <a:schemeClr val="tx1"/>
                </a:solidFill>
                <a:latin typeface="Calibri" charset="0"/>
              </a:rPr>
              <a:t>, the waxing and waning of </a:t>
            </a:r>
            <a:r>
              <a:rPr lang="en-US" sz="2000" dirty="0">
                <a:solidFill>
                  <a:srgbClr val="FF0000"/>
                </a:solidFill>
                <a:latin typeface="Calibri" charset="0"/>
              </a:rPr>
              <a:t>the </a:t>
            </a:r>
            <a:r>
              <a:rPr lang="en-US" sz="2000" u="sng" dirty="0">
                <a:solidFill>
                  <a:srgbClr val="FF0000"/>
                </a:solidFill>
                <a:latin typeface="Calibri" charset="0"/>
              </a:rPr>
              <a:t>moon</a:t>
            </a:r>
            <a:r>
              <a:rPr lang="en-US" sz="2000" dirty="0">
                <a:solidFill>
                  <a:schemeClr val="tx1"/>
                </a:solidFill>
                <a:latin typeface="Calibri" charset="0"/>
              </a:rPr>
              <a:t>, the sunrise and the sunset, the </a:t>
            </a:r>
            <a:r>
              <a:rPr lang="en-US" sz="2000" u="sng" dirty="0">
                <a:solidFill>
                  <a:srgbClr val="FF0000"/>
                </a:solidFill>
                <a:latin typeface="Calibri" charset="0"/>
              </a:rPr>
              <a:t>change of the seasons</a:t>
            </a:r>
            <a:r>
              <a:rPr lang="en-US" sz="2000" dirty="0">
                <a:solidFill>
                  <a:schemeClr val="tx1"/>
                </a:solidFill>
                <a:latin typeface="Calibri" charset="0"/>
              </a:rPr>
              <a:t>, the </a:t>
            </a:r>
            <a:r>
              <a:rPr lang="en-US" sz="2000" dirty="0">
                <a:solidFill>
                  <a:srgbClr val="FF0000"/>
                </a:solidFill>
                <a:latin typeface="Calibri" charset="0"/>
              </a:rPr>
              <a:t>moving of the earth and of the planets</a:t>
            </a:r>
            <a:r>
              <a:rPr lang="en-US" sz="2000" dirty="0">
                <a:solidFill>
                  <a:schemeClr val="tx1"/>
                </a:solidFill>
                <a:latin typeface="Calibri" charset="0"/>
              </a:rPr>
              <a:t> – </a:t>
            </a:r>
            <a:r>
              <a:rPr lang="en-US" sz="2000" dirty="0">
                <a:solidFill>
                  <a:srgbClr val="FF0000"/>
                </a:solidFill>
                <a:latin typeface="Calibri" charset="0"/>
              </a:rPr>
              <a:t>the whole cosmic system </a:t>
            </a:r>
            <a:r>
              <a:rPr lang="en-US" sz="2000" dirty="0">
                <a:solidFill>
                  <a:schemeClr val="tx1"/>
                </a:solidFill>
                <a:latin typeface="Calibri" charset="0"/>
              </a:rPr>
              <a:t>and the constitution of the entire universe are working under the law of rhythm. (</a:t>
            </a:r>
            <a:r>
              <a:rPr lang="en-US" sz="2000" dirty="0" err="1">
                <a:solidFill>
                  <a:schemeClr val="tx1"/>
                </a:solidFill>
                <a:latin typeface="Calibri" charset="0"/>
              </a:rPr>
              <a:t>Hazrat</a:t>
            </a:r>
            <a:r>
              <a:rPr lang="en-US" sz="2000" dirty="0">
                <a:solidFill>
                  <a:schemeClr val="tx1"/>
                </a:solidFill>
                <a:latin typeface="Calibri" charset="0"/>
              </a:rPr>
              <a:t> Inayat Khan)</a:t>
            </a:r>
          </a:p>
          <a:p>
            <a:pPr marL="0" indent="0" defTabSz="822959">
              <a:lnSpc>
                <a:spcPct val="100000"/>
              </a:lnSpc>
              <a:spcBef>
                <a:spcPts val="900"/>
              </a:spcBef>
              <a:buNone/>
              <a:defRPr sz="1979" b="1">
                <a:uFill>
                  <a:solidFill>
                    <a:srgbClr val="000000"/>
                  </a:solidFill>
                </a:uFill>
                <a:latin typeface="+mj-lt"/>
                <a:ea typeface="+mj-ea"/>
                <a:cs typeface="+mj-cs"/>
                <a:sym typeface="Helvetica"/>
              </a:defRPr>
            </a:pPr>
            <a:r>
              <a:rPr lang="ja-JP" altLang="en-US" sz="2000" dirty="0">
                <a:latin typeface="ＭＳ Ｐゴシック" panose="020B0600070205080204" pitchFamily="50" charset="-128"/>
                <a:ea typeface="ＭＳ Ｐゴシック" panose="020B0600070205080204" pitchFamily="50" charset="-128"/>
              </a:rPr>
              <a:t>注意深く観察すると、宇宙全体はリズムの法則に従って作用するひとつの仕組みであるということがわかります。つまり、波の高低、潮の満ち引き、月の満ち欠け、日の出と日の入り、季節の移り変わり、地球と惑星の動き　</a:t>
            </a:r>
            <a:r>
              <a:rPr lang="en-US" altLang="ja-JP" sz="2000" dirty="0">
                <a:latin typeface="ＭＳ Ｐゴシック" panose="020B0600070205080204" pitchFamily="50" charset="-128"/>
                <a:ea typeface="ＭＳ Ｐゴシック" panose="020B0600070205080204" pitchFamily="50" charset="-128"/>
              </a:rPr>
              <a:t>―</a:t>
            </a:r>
            <a:r>
              <a:rPr lang="ja-JP" altLang="en-US" sz="2000" dirty="0">
                <a:latin typeface="ＭＳ Ｐゴシック" panose="020B0600070205080204" pitchFamily="50" charset="-128"/>
                <a:ea typeface="ＭＳ Ｐゴシック" panose="020B0600070205080204" pitchFamily="50" charset="-128"/>
              </a:rPr>
              <a:t>　宇宙全般のシステムと宇宙全体の構成には、リズムの法則が作用しているのです 。</a:t>
            </a:r>
            <a:r>
              <a:rPr lang="ja-JP" altLang="en-US" sz="2000" b="0" dirty="0">
                <a:latin typeface="ＭＳ Ｐゴシック" panose="020B0600070205080204" pitchFamily="50" charset="-128"/>
                <a:ea typeface="ＭＳ Ｐゴシック" panose="020B0600070205080204" pitchFamily="50" charset="-128"/>
                <a:cs typeface="游明朝"/>
                <a:sym typeface="游明朝"/>
              </a:rPr>
              <a:t>                  </a:t>
            </a:r>
          </a:p>
          <a:p>
            <a:pPr marL="0" indent="0" defTabSz="822959">
              <a:lnSpc>
                <a:spcPct val="100000"/>
              </a:lnSpc>
              <a:spcBef>
                <a:spcPts val="900"/>
              </a:spcBef>
              <a:buSzTx/>
              <a:buNone/>
              <a:defRPr sz="1979">
                <a:uFill>
                  <a:solidFill>
                    <a:srgbClr val="000000"/>
                  </a:solidFill>
                </a:uFill>
                <a:latin typeface="游明朝"/>
                <a:ea typeface="游明朝"/>
                <a:cs typeface="游明朝"/>
                <a:sym typeface="游明朝"/>
              </a:defRPr>
            </a:pPr>
            <a:r>
              <a:rPr lang="ja-JP" altLang="en-US" sz="2000" dirty="0">
                <a:latin typeface="ＭＳ Ｐゴシック" panose="020B0600070205080204" pitchFamily="50" charset="-128"/>
                <a:ea typeface="ＭＳ Ｐゴシック" panose="020B0600070205080204" pitchFamily="50" charset="-128"/>
              </a:rPr>
              <a:t>　　　　　　　　    　　　　　　　　　　　　　　　　</a:t>
            </a:r>
            <a:r>
              <a:rPr lang="ja-JP" altLang="en-US" sz="2000" b="1" dirty="0">
                <a:latin typeface="ＭＳ Ｐゴシック" panose="020B0600070205080204" pitchFamily="50" charset="-128"/>
                <a:ea typeface="ＭＳ Ｐゴシック" panose="020B0600070205080204" pitchFamily="50" charset="-128"/>
                <a:cs typeface="Arial" panose="020B0604020202020204" pitchFamily="34" charset="0"/>
              </a:rPr>
              <a:t>ハスラット・イナヤット・ハーン</a:t>
            </a:r>
          </a:p>
          <a:p>
            <a:pPr marL="0" marR="120014" indent="62864" defTabSz="822959">
              <a:spcBef>
                <a:spcPts val="900"/>
              </a:spcBef>
              <a:buSzTx/>
              <a:buNone/>
              <a:defRPr sz="1979" b="1">
                <a:uFill>
                  <a:solidFill>
                    <a:srgbClr val="000000"/>
                  </a:solidFill>
                </a:uFill>
                <a:latin typeface="+mj-lt"/>
                <a:ea typeface="+mj-ea"/>
                <a:cs typeface="+mj-cs"/>
                <a:sym typeface="Helvetica"/>
              </a:defRPr>
            </a:pPr>
            <a:r>
              <a:rPr lang="ja-JP" altLang="en-US" sz="2000" dirty="0">
                <a:latin typeface="ＭＳ Ｐゴシック" panose="020B0600070205080204" pitchFamily="50" charset="-128"/>
                <a:ea typeface="ＭＳ Ｐゴシック" panose="020B0600070205080204" pitchFamily="50" charset="-128"/>
              </a:rPr>
              <a:t>　　　　　　　　　　　　　　　　　　　北インドの古典音楽家（</a:t>
            </a:r>
            <a:r>
              <a:rPr lang="en-US" altLang="ja-JP" sz="2000" dirty="0">
                <a:latin typeface="ＭＳ Ｐゴシック" panose="020B0600070205080204" pitchFamily="50" charset="-128"/>
                <a:ea typeface="ＭＳ Ｐゴシック" panose="020B0600070205080204" pitchFamily="50" charset="-128"/>
              </a:rPr>
              <a:t>1882-1927</a:t>
            </a:r>
            <a:r>
              <a:rPr lang="ja-JP" altLang="en-US" sz="2000" dirty="0">
                <a:latin typeface="ＭＳ Ｐゴシック" panose="020B0600070205080204" pitchFamily="50" charset="-128"/>
                <a:ea typeface="ＭＳ Ｐゴシック" panose="020B0600070205080204" pitchFamily="50" charset="-128"/>
              </a:rPr>
              <a:t>年）</a:t>
            </a:r>
          </a:p>
          <a:p>
            <a:pPr eaLnBrk="1" hangingPunct="1">
              <a:lnSpc>
                <a:spcPct val="150000"/>
              </a:lnSpc>
            </a:pPr>
            <a:endParaRPr lang="en-US" sz="2400" dirty="0">
              <a:solidFill>
                <a:schemeClr val="tx1"/>
              </a:solidFill>
              <a:latin typeface="Calibri"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209" y="175846"/>
            <a:ext cx="7722704" cy="698797"/>
          </a:xfrm>
        </p:spPr>
        <p:txBody>
          <a:bodyPr>
            <a:normAutofit/>
          </a:bodyPr>
          <a:lstStyle/>
          <a:p>
            <a:r>
              <a:rPr lang="en-US" sz="2800" dirty="0"/>
              <a:t>Rhythm &amp; the Universe</a:t>
            </a:r>
            <a:r>
              <a:rPr lang="ja-JP" altLang="en-US" sz="2800" dirty="0"/>
              <a:t>　リズムと宇宙</a:t>
            </a:r>
            <a:endParaRPr lang="en-US" sz="2800" dirty="0"/>
          </a:p>
        </p:txBody>
      </p:sp>
      <p:sp>
        <p:nvSpPr>
          <p:cNvPr id="3" name="Content Placeholder 2"/>
          <p:cNvSpPr>
            <a:spLocks noGrp="1"/>
          </p:cNvSpPr>
          <p:nvPr>
            <p:ph idx="1"/>
          </p:nvPr>
        </p:nvSpPr>
        <p:spPr>
          <a:xfrm>
            <a:off x="861647" y="1182757"/>
            <a:ext cx="8282354" cy="5499397"/>
          </a:xfrm>
        </p:spPr>
        <p:txBody>
          <a:bodyPr>
            <a:normAutofit/>
          </a:bodyPr>
          <a:lstStyle/>
          <a:p>
            <a:r>
              <a:rPr lang="en-US" sz="3300" dirty="0"/>
              <a:t>In physics, rhythm is considered to be the </a:t>
            </a:r>
            <a:r>
              <a:rPr lang="en-US" sz="3300" dirty="0">
                <a:solidFill>
                  <a:srgbClr val="FF0000"/>
                </a:solidFill>
              </a:rPr>
              <a:t>underlying pulse </a:t>
            </a:r>
            <a:r>
              <a:rPr lang="en-US" sz="3300" dirty="0"/>
              <a:t>of the universe that forms connective unitive states found in all matter including the construction of </a:t>
            </a:r>
            <a:r>
              <a:rPr lang="en-US" sz="3300" u="sng" dirty="0">
                <a:solidFill>
                  <a:srgbClr val="FF0000"/>
                </a:solidFill>
              </a:rPr>
              <a:t>thoughts, emotions, and somatic states of consciousness</a:t>
            </a:r>
            <a:r>
              <a:rPr lang="en-US" sz="3300" dirty="0"/>
              <a:t>. </a:t>
            </a:r>
          </a:p>
          <a:p>
            <a:pPr marL="0" indent="0">
              <a:buNone/>
            </a:pPr>
            <a:r>
              <a:rPr lang="ja-JP" altLang="en-US" sz="4000" b="1" dirty="0">
                <a:latin typeface="+mj-lt"/>
                <a:ea typeface="+mj-ea"/>
                <a:cs typeface="+mj-cs"/>
                <a:sym typeface="Helvetica"/>
              </a:rPr>
              <a:t>　</a:t>
            </a:r>
            <a:r>
              <a:rPr lang="ja-JP" altLang="en-US" sz="2400" b="1" dirty="0">
                <a:latin typeface="ＭＳ Ｐゴシック" panose="020B0600070205080204" pitchFamily="50" charset="-128"/>
                <a:ea typeface="ＭＳ Ｐゴシック" panose="020B0600070205080204" pitchFamily="50" charset="-128"/>
                <a:cs typeface="+mj-cs"/>
                <a:sym typeface="Helvetica"/>
              </a:rPr>
              <a:t>物理学では、リズムは、考えや感情、身体的意識状態を</a:t>
            </a:r>
            <a:br>
              <a:rPr lang="en-US" altLang="ja-JP" sz="2400" b="1" dirty="0">
                <a:latin typeface="ＭＳ Ｐゴシック" panose="020B0600070205080204" pitchFamily="50" charset="-128"/>
                <a:ea typeface="ＭＳ Ｐゴシック" panose="020B0600070205080204" pitchFamily="50" charset="-128"/>
                <a:cs typeface="+mj-cs"/>
                <a:sym typeface="Helvetica"/>
              </a:rPr>
            </a:br>
            <a:r>
              <a:rPr lang="ja-JP" altLang="en-US" sz="2400" b="1" dirty="0">
                <a:latin typeface="ＭＳ Ｐゴシック" panose="020B0600070205080204" pitchFamily="50" charset="-128"/>
                <a:ea typeface="ＭＳ Ｐゴシック" panose="020B0600070205080204" pitchFamily="50" charset="-128"/>
                <a:cs typeface="+mj-cs"/>
                <a:sym typeface="Helvetica"/>
              </a:rPr>
              <a:t>　   含むすべてのものの中に見られる結合的統一状態を</a:t>
            </a:r>
            <a:endParaRPr lang="en-US" altLang="ja-JP" sz="2400" b="1" dirty="0">
              <a:latin typeface="ＭＳ Ｐゴシック" panose="020B0600070205080204" pitchFamily="50" charset="-128"/>
              <a:ea typeface="ＭＳ Ｐゴシック" panose="020B0600070205080204" pitchFamily="50" charset="-128"/>
              <a:cs typeface="+mj-cs"/>
              <a:sym typeface="Helvetica"/>
            </a:endParaRPr>
          </a:p>
          <a:p>
            <a:pPr marL="0" indent="0">
              <a:buNone/>
            </a:pPr>
            <a:r>
              <a:rPr lang="en-US" altLang="ja-JP" sz="2400" b="1" dirty="0">
                <a:latin typeface="ＭＳ Ｐゴシック" panose="020B0600070205080204" pitchFamily="50" charset="-128"/>
                <a:ea typeface="ＭＳ Ｐゴシック" panose="020B0600070205080204" pitchFamily="50" charset="-128"/>
                <a:cs typeface="+mj-cs"/>
                <a:sym typeface="Helvetica"/>
              </a:rPr>
              <a:t>     </a:t>
            </a:r>
            <a:r>
              <a:rPr lang="ja-JP" altLang="en-US" sz="2400" b="1" dirty="0">
                <a:latin typeface="ＭＳ Ｐゴシック" panose="020B0600070205080204" pitchFamily="50" charset="-128"/>
                <a:ea typeface="ＭＳ Ｐゴシック" panose="020B0600070205080204" pitchFamily="50" charset="-128"/>
                <a:cs typeface="+mj-cs"/>
                <a:sym typeface="Helvetica"/>
              </a:rPr>
              <a:t>形成する、宇宙に埋もれている脈動とも考えられます。</a:t>
            </a:r>
          </a:p>
          <a:p>
            <a:endParaRPr lang="en-US" sz="3600" b="1" dirty="0"/>
          </a:p>
          <a:p>
            <a:pPr marL="0" indent="0">
              <a:buNone/>
            </a:pPr>
            <a:endParaRPr lang="en-US" dirty="0"/>
          </a:p>
        </p:txBody>
      </p:sp>
    </p:spTree>
    <p:extLst>
      <p:ext uri="{BB962C8B-B14F-4D97-AF65-F5344CB8AC3E}">
        <p14:creationId xmlns:p14="http://schemas.microsoft.com/office/powerpoint/2010/main" val="2930945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6374" y="133794"/>
            <a:ext cx="7362825" cy="490315"/>
          </a:xfrm>
        </p:spPr>
        <p:txBody>
          <a:bodyPr>
            <a:normAutofit fontScale="90000"/>
          </a:bodyPr>
          <a:lstStyle/>
          <a:p>
            <a:r>
              <a:rPr lang="en-US" dirty="0"/>
              <a:t>Embodied Rhythm</a:t>
            </a:r>
            <a:r>
              <a:rPr lang="ja-JP" altLang="en-US" dirty="0"/>
              <a:t>　</a:t>
            </a:r>
            <a:r>
              <a:rPr lang="ja-JP" altLang="en-US" sz="2400" dirty="0">
                <a:latin typeface="ＭＳ Ｐゴシック" panose="020B0600070205080204" pitchFamily="50" charset="-128"/>
                <a:ea typeface="ＭＳ Ｐゴシック" panose="020B0600070205080204" pitchFamily="50" charset="-128"/>
              </a:rPr>
              <a:t>身体化されたリズム</a:t>
            </a:r>
            <a:endParaRPr lang="en-US" sz="2400"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a:xfrm>
            <a:off x="1552574" y="746980"/>
            <a:ext cx="7362825" cy="5977226"/>
          </a:xfrm>
        </p:spPr>
        <p:txBody>
          <a:bodyPr>
            <a:normAutofit fontScale="77500" lnSpcReduction="20000"/>
          </a:bodyPr>
          <a:lstStyle/>
          <a:p>
            <a:pPr marL="0" indent="0">
              <a:lnSpc>
                <a:spcPct val="170000"/>
              </a:lnSpc>
              <a:buNone/>
            </a:pPr>
            <a:r>
              <a:rPr lang="en-US" sz="2800" b="1" dirty="0">
                <a:latin typeface="Cambria" charset="0"/>
                <a:ea typeface="Cambria" charset="0"/>
                <a:cs typeface="Cambria" charset="0"/>
              </a:rPr>
              <a:t>Vibratory structures or pulse found in </a:t>
            </a:r>
            <a:r>
              <a:rPr lang="en-US" sz="2800" b="1" dirty="0">
                <a:solidFill>
                  <a:srgbClr val="FF0000"/>
                </a:solidFill>
                <a:latin typeface="Cambria" charset="0"/>
                <a:ea typeface="Cambria" charset="0"/>
                <a:cs typeface="Cambria" charset="0"/>
              </a:rPr>
              <a:t>the rhythms of sound or light </a:t>
            </a:r>
            <a:r>
              <a:rPr lang="en-US" sz="2800" b="1" dirty="0">
                <a:latin typeface="Cambria" charset="0"/>
                <a:ea typeface="Cambria" charset="0"/>
                <a:cs typeface="Cambria" charset="0"/>
              </a:rPr>
              <a:t>sympathetically resonate with </a:t>
            </a:r>
            <a:r>
              <a:rPr lang="en-US" sz="2800" b="1" dirty="0">
                <a:solidFill>
                  <a:srgbClr val="FF0000"/>
                </a:solidFill>
                <a:latin typeface="Cambria" charset="0"/>
                <a:ea typeface="Cambria" charset="0"/>
                <a:cs typeface="Cambria" charset="0"/>
              </a:rPr>
              <a:t>the pulse found in the body</a:t>
            </a:r>
            <a:r>
              <a:rPr lang="en-US" sz="2800" b="1" dirty="0">
                <a:latin typeface="Cambria" charset="0"/>
                <a:ea typeface="Cambria" charset="0"/>
                <a:cs typeface="Cambria" charset="0"/>
              </a:rPr>
              <a:t> (heart, blood, breath, nervous system) as well as with </a:t>
            </a:r>
            <a:r>
              <a:rPr lang="en-US" sz="2800" b="1" dirty="0">
                <a:solidFill>
                  <a:srgbClr val="FF0000"/>
                </a:solidFill>
                <a:latin typeface="Cambria" charset="0"/>
                <a:ea typeface="Cambria" charset="0"/>
                <a:cs typeface="Cambria" charset="0"/>
              </a:rPr>
              <a:t>rhythms between people</a:t>
            </a:r>
            <a:r>
              <a:rPr lang="en-US" sz="2800" b="1" dirty="0">
                <a:latin typeface="Cambria" charset="0"/>
                <a:ea typeface="Cambria" charset="0"/>
                <a:cs typeface="Cambria" charset="0"/>
              </a:rPr>
              <a:t> and </a:t>
            </a:r>
            <a:r>
              <a:rPr lang="en-US" sz="2800" b="1" dirty="0">
                <a:solidFill>
                  <a:srgbClr val="FF0000"/>
                </a:solidFill>
                <a:latin typeface="Cambria" charset="0"/>
                <a:ea typeface="Cambria" charset="0"/>
                <a:cs typeface="Cambria" charset="0"/>
              </a:rPr>
              <a:t>the energies found in the environment</a:t>
            </a:r>
            <a:r>
              <a:rPr lang="en-US" sz="2800" b="1" dirty="0">
                <a:latin typeface="Cambria" charset="0"/>
                <a:ea typeface="Cambria" charset="0"/>
                <a:cs typeface="Cambria" charset="0"/>
              </a:rPr>
              <a:t> and </a:t>
            </a:r>
            <a:r>
              <a:rPr lang="en-US" sz="2800" b="1" dirty="0">
                <a:solidFill>
                  <a:srgbClr val="FF0000"/>
                </a:solidFill>
                <a:latin typeface="Cambria" charset="0"/>
                <a:ea typeface="Cambria" charset="0"/>
                <a:cs typeface="Cambria" charset="0"/>
              </a:rPr>
              <a:t>in the universe</a:t>
            </a:r>
            <a:r>
              <a:rPr lang="en-US" sz="2800" b="1" dirty="0">
                <a:latin typeface="Cambria" charset="0"/>
                <a:ea typeface="Cambria" charset="0"/>
                <a:cs typeface="Cambria" charset="0"/>
              </a:rPr>
              <a:t>. </a:t>
            </a:r>
            <a:r>
              <a:rPr lang="en-US" sz="2800" dirty="0"/>
              <a:t>[entrainment]</a:t>
            </a:r>
          </a:p>
          <a:p>
            <a:pPr marL="0" indent="0">
              <a:lnSpc>
                <a:spcPct val="170000"/>
              </a:lnSpc>
              <a:buNone/>
            </a:pPr>
            <a:r>
              <a:rPr lang="ja-JP" altLang="en-US" sz="2600" b="1" dirty="0">
                <a:latin typeface="ＭＳ Ｐゴシック" panose="020B0600070205080204" pitchFamily="50" charset="-128"/>
                <a:ea typeface="ＭＳ Ｐゴシック" panose="020B0600070205080204" pitchFamily="50" charset="-128"/>
              </a:rPr>
              <a:t>音や光の中にある脈動や振動の仕組みは、身体の中にある脈動（心臓、血液、呼吸、神経系）と、そしてまた、人々の間にあるリズムと環境と宇宙の中にあるエネルギーと同期して共振します。</a:t>
            </a:r>
            <a:endParaRPr lang="en-US" altLang="ja-JP" sz="2600" b="1" dirty="0">
              <a:latin typeface="ＭＳ Ｐゴシック" panose="020B0600070205080204" pitchFamily="50" charset="-128"/>
              <a:ea typeface="ＭＳ Ｐゴシック" panose="020B0600070205080204" pitchFamily="50" charset="-128"/>
            </a:endParaRPr>
          </a:p>
          <a:p>
            <a:pPr marL="0" indent="0">
              <a:lnSpc>
                <a:spcPct val="170000"/>
              </a:lnSpc>
              <a:buNone/>
            </a:pPr>
            <a:r>
              <a:rPr lang="ja-JP" altLang="en-US" sz="2600" b="1" dirty="0">
                <a:latin typeface="ＭＳ Ｐゴシック" panose="020B0600070205080204" pitchFamily="50" charset="-128"/>
                <a:ea typeface="ＭＳ Ｐゴシック" panose="020B0600070205080204" pitchFamily="50" charset="-128"/>
              </a:rPr>
              <a:t>（エントレインメント）</a:t>
            </a:r>
            <a:endParaRPr lang="en-US" sz="2600" b="1" dirty="0">
              <a:latin typeface="ＭＳ Ｐゴシック" panose="020B0600070205080204" pitchFamily="50" charset="-128"/>
              <a:ea typeface="ＭＳ Ｐゴシック" panose="020B0600070205080204" pitchFamily="50" charset="-128"/>
            </a:endParaRPr>
          </a:p>
          <a:p>
            <a:endParaRPr lang="en-US" dirty="0"/>
          </a:p>
        </p:txBody>
      </p:sp>
    </p:spTree>
    <p:extLst>
      <p:ext uri="{BB962C8B-B14F-4D97-AF65-F5344CB8AC3E}">
        <p14:creationId xmlns:p14="http://schemas.microsoft.com/office/powerpoint/2010/main" val="1007301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757" y="166910"/>
            <a:ext cx="6589199" cy="1280890"/>
          </a:xfrm>
        </p:spPr>
        <p:txBody>
          <a:bodyPr/>
          <a:lstStyle/>
          <a:p>
            <a:r>
              <a:rPr lang="en-US" dirty="0">
                <a:latin typeface="ＭＳ Ｐゴシック" panose="020B0600070205080204" pitchFamily="50" charset="-128"/>
                <a:ea typeface="ＭＳ Ｐゴシック" panose="020B0600070205080204" pitchFamily="50" charset="-128"/>
              </a:rPr>
              <a:t>Pulse, Flow and Health</a:t>
            </a:r>
            <a:br>
              <a:rPr lang="en-US" dirty="0">
                <a:latin typeface="ＭＳ Ｐゴシック" panose="020B0600070205080204" pitchFamily="50" charset="-128"/>
                <a:ea typeface="ＭＳ Ｐゴシック" panose="020B0600070205080204" pitchFamily="50" charset="-128"/>
              </a:rPr>
            </a:br>
            <a:r>
              <a:rPr lang="ja-JP" altLang="en-US" sz="2400" b="1" dirty="0">
                <a:latin typeface="ＭＳ Ｐゴシック" panose="020B0600070205080204" pitchFamily="50" charset="-128"/>
                <a:ea typeface="ＭＳ Ｐゴシック" panose="020B0600070205080204" pitchFamily="50" charset="-128"/>
              </a:rPr>
              <a:t>脈動、フローと健康</a:t>
            </a:r>
            <a:endParaRPr lang="en-US" sz="2400" b="1" dirty="0">
              <a:latin typeface="ＭＳ Ｐゴシック" panose="020B0600070205080204" pitchFamily="50" charset="-128"/>
              <a:ea typeface="ＭＳ Ｐゴシック" panose="020B0600070205080204" pitchFamily="50" charset="-128"/>
            </a:endParaRPr>
          </a:p>
        </p:txBody>
      </p:sp>
      <p:sp>
        <p:nvSpPr>
          <p:cNvPr id="3" name="Content Placeholder 2"/>
          <p:cNvSpPr>
            <a:spLocks noGrp="1"/>
          </p:cNvSpPr>
          <p:nvPr>
            <p:ph idx="1"/>
          </p:nvPr>
        </p:nvSpPr>
        <p:spPr>
          <a:xfrm>
            <a:off x="1318847" y="1417982"/>
            <a:ext cx="7566736" cy="5440018"/>
          </a:xfrm>
        </p:spPr>
        <p:txBody>
          <a:bodyPr>
            <a:normAutofit fontScale="62500" lnSpcReduction="20000"/>
          </a:bodyPr>
          <a:lstStyle/>
          <a:p>
            <a:r>
              <a:rPr lang="en-US" sz="3800" dirty="0"/>
              <a:t>Prana, Chi, or Qi is a fundamental concept in Eastern healing traditions, believed to be part of every living thing that exists, as a kind of “life force” or “energy.” It is frequently translated as energy flow </a:t>
            </a:r>
            <a:r>
              <a:rPr lang="en-US" sz="3800" u="sng" dirty="0"/>
              <a:t>or pulse </a:t>
            </a:r>
            <a:r>
              <a:rPr lang="en-US" sz="3800" dirty="0"/>
              <a:t>that allows for the distribution of information throughout the body (Manaka, </a:t>
            </a:r>
            <a:r>
              <a:rPr lang="en-US" sz="3800" dirty="0" err="1"/>
              <a:t>Itaya</a:t>
            </a:r>
            <a:r>
              <a:rPr lang="en-US" sz="3800" dirty="0"/>
              <a:t>, &amp; </a:t>
            </a:r>
            <a:r>
              <a:rPr lang="en-US" sz="3800" dirty="0" err="1"/>
              <a:t>Bircy</a:t>
            </a:r>
            <a:r>
              <a:rPr lang="en-US" sz="3800" dirty="0"/>
              <a:t>, 1995). </a:t>
            </a:r>
          </a:p>
          <a:p>
            <a:pPr marL="0" indent="0">
              <a:buNone/>
            </a:pPr>
            <a:r>
              <a:rPr lang="ja-JP" altLang="en-US" sz="3200" dirty="0"/>
              <a:t>　</a:t>
            </a:r>
            <a:endParaRPr lang="en-US" altLang="ja-JP" sz="3200" dirty="0"/>
          </a:p>
          <a:p>
            <a:pPr marL="0" indent="0">
              <a:buNone/>
            </a:pPr>
            <a:r>
              <a:rPr lang="ja-JP" altLang="en-US" sz="3200" dirty="0"/>
              <a:t>　</a:t>
            </a:r>
            <a:r>
              <a:rPr lang="ja-JP" altLang="en-US" sz="3200" b="1" dirty="0">
                <a:ea typeface="ＭＳ Ｐゴシック" panose="020B0600070205080204" pitchFamily="50" charset="-128"/>
              </a:rPr>
              <a:t>プラーナ、チー（</a:t>
            </a:r>
            <a:r>
              <a:rPr lang="en-US" altLang="ja-JP" sz="3200" b="1" dirty="0">
                <a:ea typeface="ＭＳ Ｐゴシック" panose="020B0600070205080204" pitchFamily="50" charset="-128"/>
              </a:rPr>
              <a:t>Chi</a:t>
            </a:r>
            <a:r>
              <a:rPr lang="ja-JP" altLang="en-US" sz="3200" b="1" dirty="0">
                <a:ea typeface="ＭＳ Ｐゴシック" panose="020B0600070205080204" pitchFamily="50" charset="-128"/>
              </a:rPr>
              <a:t>または</a:t>
            </a:r>
            <a:r>
              <a:rPr lang="en-US" altLang="ja-JP" sz="3200" b="1" dirty="0">
                <a:ea typeface="ＭＳ Ｐゴシック" panose="020B0600070205080204" pitchFamily="50" charset="-128"/>
              </a:rPr>
              <a:t>Qi</a:t>
            </a:r>
            <a:r>
              <a:rPr lang="ja-JP" altLang="en-US" sz="3200" b="1" dirty="0">
                <a:ea typeface="ＭＳ Ｐゴシック" panose="020B0600070205080204" pitchFamily="50" charset="-128"/>
              </a:rPr>
              <a:t>とも書く。「気」のこと）は、</a:t>
            </a:r>
            <a:endParaRPr lang="en-US" altLang="ja-JP" sz="3200" b="1" dirty="0">
              <a:ea typeface="ＭＳ Ｐゴシック" panose="020B0600070205080204" pitchFamily="50" charset="-128"/>
            </a:endParaRPr>
          </a:p>
          <a:p>
            <a:pPr marL="0" indent="0">
              <a:buNone/>
            </a:pPr>
            <a:r>
              <a:rPr lang="ja-JP" altLang="en-US" sz="3200" b="1" dirty="0">
                <a:ea typeface="ＭＳ Ｐゴシック" panose="020B0600070205080204" pitchFamily="50" charset="-128"/>
              </a:rPr>
              <a:t>　東洋のヒーリングの伝統では、存在するすべての生き物の</a:t>
            </a:r>
            <a:endParaRPr lang="en-US" altLang="ja-JP" sz="3200" b="1" dirty="0">
              <a:ea typeface="ＭＳ Ｐゴシック" panose="020B0600070205080204" pitchFamily="50" charset="-128"/>
            </a:endParaRPr>
          </a:p>
          <a:p>
            <a:pPr marL="0" indent="0">
              <a:buNone/>
            </a:pPr>
            <a:r>
              <a:rPr lang="ja-JP" altLang="en-US" sz="3200" b="1" dirty="0">
                <a:ea typeface="ＭＳ Ｐゴシック" panose="020B0600070205080204" pitchFamily="50" charset="-128"/>
              </a:rPr>
              <a:t>　一部であり、「生命力」または「エネルギー」として、その</a:t>
            </a:r>
            <a:endParaRPr lang="en-US" altLang="ja-JP" sz="3200" b="1" dirty="0">
              <a:ea typeface="ＭＳ Ｐゴシック" panose="020B0600070205080204" pitchFamily="50" charset="-128"/>
            </a:endParaRPr>
          </a:p>
          <a:p>
            <a:pPr marL="0" indent="0">
              <a:buNone/>
            </a:pPr>
            <a:r>
              <a:rPr lang="ja-JP" altLang="en-US" sz="3200" b="1" dirty="0">
                <a:ea typeface="ＭＳ Ｐゴシック" panose="020B0600070205080204" pitchFamily="50" charset="-128"/>
              </a:rPr>
              <a:t>　基本的な概念なのです。それは、身体中に情報を行き渡らせる</a:t>
            </a:r>
            <a:endParaRPr lang="en-US" altLang="ja-JP" sz="3200" b="1" dirty="0">
              <a:ea typeface="ＭＳ Ｐゴシック" panose="020B0600070205080204" pitchFamily="50" charset="-128"/>
            </a:endParaRPr>
          </a:p>
          <a:p>
            <a:pPr marL="0" indent="0">
              <a:buNone/>
            </a:pPr>
            <a:r>
              <a:rPr lang="ja-JP" altLang="en-US" sz="3200" b="1" dirty="0">
                <a:ea typeface="ＭＳ Ｐゴシック" panose="020B0600070205080204" pitchFamily="50" charset="-128"/>
              </a:rPr>
              <a:t>　ようにするエネルギー の流れ（フロー）、</a:t>
            </a:r>
            <a:r>
              <a:rPr lang="ja-JP" altLang="en-US" sz="3200" b="1" u="sng" dirty="0">
                <a:ea typeface="ＭＳ Ｐゴシック" panose="020B0600070205080204" pitchFamily="50" charset="-128"/>
              </a:rPr>
              <a:t>または脈動</a:t>
            </a:r>
            <a:r>
              <a:rPr lang="ja-JP" altLang="en-US" sz="3200" b="1" dirty="0">
                <a:ea typeface="ＭＳ Ｐゴシック" panose="020B0600070205080204" pitchFamily="50" charset="-128"/>
              </a:rPr>
              <a:t>として、</a:t>
            </a:r>
            <a:endParaRPr lang="en-US" altLang="ja-JP" sz="3200" b="1" dirty="0">
              <a:ea typeface="ＭＳ Ｐゴシック" panose="020B0600070205080204" pitchFamily="50" charset="-128"/>
            </a:endParaRPr>
          </a:p>
          <a:p>
            <a:pPr marL="0" indent="0">
              <a:buNone/>
            </a:pPr>
            <a:r>
              <a:rPr lang="ja-JP" altLang="en-US" sz="3200" b="1" dirty="0">
                <a:ea typeface="ＭＳ Ｐゴシック" panose="020B0600070205080204" pitchFamily="50" charset="-128"/>
              </a:rPr>
              <a:t>　しばしば解釈されています</a:t>
            </a:r>
            <a:r>
              <a:rPr lang="ja-JP" altLang="en-US" sz="3200" b="1" dirty="0">
                <a:latin typeface="ＭＳ Ｐゴシック" panose="020B0600070205080204" pitchFamily="50" charset="-128"/>
                <a:ea typeface="ＭＳ Ｐゴシック" panose="020B0600070205080204" pitchFamily="50" charset="-128"/>
              </a:rPr>
              <a:t>。</a:t>
            </a:r>
            <a:r>
              <a:rPr lang="en-US" altLang="ja-JP" sz="3200" b="1" dirty="0">
                <a:latin typeface="ＭＳ Ｐゴシック" panose="020B0600070205080204" pitchFamily="50" charset="-128"/>
                <a:ea typeface="ＭＳ Ｐゴシック" panose="020B0600070205080204" pitchFamily="50" charset="-128"/>
              </a:rPr>
              <a:t> (</a:t>
            </a:r>
            <a:r>
              <a:rPr lang="ja-JP" altLang="en-US" sz="3200" b="1" dirty="0">
                <a:latin typeface="ＭＳ Ｐゴシック" panose="020B0600070205080204" pitchFamily="50" charset="-128"/>
                <a:ea typeface="ＭＳ Ｐゴシック" panose="020B0600070205080204" pitchFamily="50" charset="-128"/>
              </a:rPr>
              <a:t>マナカ</a:t>
            </a:r>
            <a:r>
              <a:rPr lang="en-US" altLang="ja-JP" sz="3200" b="1" dirty="0">
                <a:latin typeface="ＭＳ Ｐゴシック" panose="020B0600070205080204" pitchFamily="50" charset="-128"/>
                <a:ea typeface="ＭＳ Ｐゴシック" panose="020B0600070205080204" pitchFamily="50" charset="-128"/>
              </a:rPr>
              <a:t>, </a:t>
            </a:r>
            <a:r>
              <a:rPr lang="ja-JP" altLang="en-US" sz="3200" b="1" dirty="0">
                <a:latin typeface="ＭＳ Ｐゴシック" panose="020B0600070205080204" pitchFamily="50" charset="-128"/>
                <a:ea typeface="ＭＳ Ｐゴシック" panose="020B0600070205080204" pitchFamily="50" charset="-128"/>
              </a:rPr>
              <a:t>イタヤ</a:t>
            </a:r>
            <a:r>
              <a:rPr lang="en-US" altLang="ja-JP" sz="3200" b="1" dirty="0">
                <a:latin typeface="ＭＳ Ｐゴシック" panose="020B0600070205080204" pitchFamily="50" charset="-128"/>
                <a:ea typeface="ＭＳ Ｐゴシック" panose="020B0600070205080204" pitchFamily="50" charset="-128"/>
              </a:rPr>
              <a:t>, &amp;</a:t>
            </a:r>
            <a:r>
              <a:rPr lang="ja-JP" altLang="en-US" sz="3200" b="1" dirty="0">
                <a:latin typeface="ＭＳ Ｐゴシック" panose="020B0600070205080204" pitchFamily="50" charset="-128"/>
                <a:ea typeface="ＭＳ Ｐゴシック" panose="020B0600070205080204" pitchFamily="50" charset="-128"/>
              </a:rPr>
              <a:t>　バーシー</a:t>
            </a:r>
            <a:r>
              <a:rPr lang="en-US" altLang="ja-JP" sz="3200" b="1" dirty="0">
                <a:latin typeface="ＭＳ Ｐゴシック" panose="020B0600070205080204" pitchFamily="50" charset="-128"/>
                <a:ea typeface="ＭＳ Ｐゴシック" panose="020B0600070205080204" pitchFamily="50" charset="-128"/>
              </a:rPr>
              <a:t>, 1995</a:t>
            </a:r>
            <a:r>
              <a:rPr lang="ja-JP" altLang="en-US" sz="3200" b="1" dirty="0">
                <a:latin typeface="ＭＳ Ｐゴシック" panose="020B0600070205080204" pitchFamily="50" charset="-128"/>
                <a:ea typeface="ＭＳ Ｐゴシック" panose="020B0600070205080204" pitchFamily="50" charset="-128"/>
              </a:rPr>
              <a:t>年</a:t>
            </a:r>
            <a:r>
              <a:rPr lang="en-US" altLang="ja-JP" sz="3200" b="1" dirty="0">
                <a:latin typeface="ＭＳ Ｐゴシック" panose="020B0600070205080204" pitchFamily="50" charset="-128"/>
                <a:ea typeface="ＭＳ Ｐゴシック" panose="020B0600070205080204" pitchFamily="50" charset="-128"/>
              </a:rPr>
              <a:t>) </a:t>
            </a:r>
            <a:endParaRPr lang="en-US" sz="32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9485956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Wisp</Template>
  <TotalTime>50380</TotalTime>
  <Words>5097</Words>
  <Application>Microsoft Office PowerPoint</Application>
  <PresentationFormat>画面に合わせる (4:3)</PresentationFormat>
  <Paragraphs>269</Paragraphs>
  <Slides>53</Slides>
  <Notes>21</Notes>
  <HiddenSlides>0</HiddenSlides>
  <MMClips>8</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53</vt:i4>
      </vt:variant>
    </vt:vector>
  </HeadingPairs>
  <TitlesOfParts>
    <vt:vector size="67" baseType="lpstr">
      <vt:lpstr>Arial Unicode MS</vt:lpstr>
      <vt:lpstr>ＭＳ Ｐゴシック</vt:lpstr>
      <vt:lpstr>メイリオ</vt:lpstr>
      <vt:lpstr>Arial</vt:lpstr>
      <vt:lpstr>Calibri</vt:lpstr>
      <vt:lpstr>Cambria</vt:lpstr>
      <vt:lpstr>Century Gothic</vt:lpstr>
      <vt:lpstr>Georgia</vt:lpstr>
      <vt:lpstr>Times</vt:lpstr>
      <vt:lpstr>Times New Roman</vt:lpstr>
      <vt:lpstr>Wingdings</vt:lpstr>
      <vt:lpstr>Wingdings 2</vt:lpstr>
      <vt:lpstr>Wingdings 3</vt:lpstr>
      <vt:lpstr>Wisp</vt:lpstr>
      <vt:lpstr>PowerPoint プレゼンテーション</vt:lpstr>
      <vt:lpstr> Attunement　アチューンメント</vt:lpstr>
      <vt:lpstr>PowerPoint プレゼンテーション</vt:lpstr>
      <vt:lpstr>What is Rhythm? リズムとは何か？</vt:lpstr>
      <vt:lpstr>RHYTHM AND PULSE　リズムと脈動</vt:lpstr>
      <vt:lpstr>Rhythm　リズム</vt:lpstr>
      <vt:lpstr>Rhythm &amp; the Universe　リズムと宇宙</vt:lpstr>
      <vt:lpstr>Embodied Rhythm　身体化されたリズム</vt:lpstr>
      <vt:lpstr>Pulse, Flow and Health 脈動、フローと健康</vt:lpstr>
      <vt:lpstr>Schumann’s Resonance シューマン共鳴</vt:lpstr>
      <vt:lpstr>Rhythm　リズム</vt:lpstr>
      <vt:lpstr>Rhythm &amp; Expressive Arts リズムと表現アーツ</vt:lpstr>
      <vt:lpstr>PowerPoint プレゼンテーション</vt:lpstr>
      <vt:lpstr>Rhythm　リズム</vt:lpstr>
      <vt:lpstr>Brain Waves　脳波</vt:lpstr>
      <vt:lpstr>States of Consciousness/Brain Waves 意識の状態／脳波</vt:lpstr>
      <vt:lpstr>PowerPoint プレゼンテーション</vt:lpstr>
      <vt:lpstr>Research　研究</vt:lpstr>
      <vt:lpstr>PowerPoint プレゼンテーション</vt:lpstr>
      <vt:lpstr>Rhythm Regulation　 リズムの規制</vt:lpstr>
      <vt:lpstr>Research　研究</vt:lpstr>
      <vt:lpstr>So… What is the rhythm of… では、下記のものがもつリズムとは どういうものでしょうか？ </vt:lpstr>
      <vt:lpstr>Listen and Notice What is the Rhythm? リズムがどういうものか、聴いて、気づいてください。　</vt:lpstr>
      <vt:lpstr> Attachment</vt:lpstr>
      <vt:lpstr>Resonance　共鳴</vt:lpstr>
      <vt:lpstr>Dance of Attunement アチューンメントのダンス</vt:lpstr>
      <vt:lpstr>Rhythmic Attachment　 リズミカルなアタッチメント（愛着）</vt:lpstr>
      <vt:lpstr>Shared Musicality　音楽性の共有</vt:lpstr>
      <vt:lpstr>PowerPoint プレゼンテーション</vt:lpstr>
      <vt:lpstr>MRI – Improvisation MRI　-　即興</vt:lpstr>
      <vt:lpstr>Neural pathways in Improvisation 即興における神経経路 </vt:lpstr>
      <vt:lpstr>Research　研究</vt:lpstr>
      <vt:lpstr>PowerPoint プレゼンテーション</vt:lpstr>
      <vt:lpstr>PowerPoint プレゼンテーション</vt:lpstr>
      <vt:lpstr>Embodied Rhythm 体現化されたリズム</vt:lpstr>
      <vt:lpstr>PowerPoint プレゼンテーション</vt:lpstr>
      <vt:lpstr>Coping Behaviors　対処行動</vt:lpstr>
      <vt:lpstr>There is also some evidence that a sympathetic resonance appears to happen for adults who have a close relationship また、共感的共鳴は、親密な関係のある成人たちに よく見られることを表すいくつかの根拠があります。</vt:lpstr>
      <vt:lpstr>Interpersonal Misattunement 対人関係におけるミス・アチューンメント</vt:lpstr>
      <vt:lpstr>PowerPoint プレゼンテーション</vt:lpstr>
      <vt:lpstr>Purposive Misattunement  or  “Rupture and Repair” 目的のあるミス・アチューンメント　または、「破壊と修復」</vt:lpstr>
      <vt:lpstr>Misattunement　ミスアチューンメント</vt:lpstr>
      <vt:lpstr>10 stages　アチューンメントの10の段階</vt:lpstr>
      <vt:lpstr>Mirror Neurons ミラーニューロン  Sympathetic Rhythms 共鳴するリズム</vt:lpstr>
      <vt:lpstr>PowerPoint プレゼンテーション</vt:lpstr>
      <vt:lpstr>PowerPoint プレゼンテーション</vt:lpstr>
      <vt:lpstr>PowerPoint プレゼンテーション</vt:lpstr>
      <vt:lpstr>Entrainment　エントレインメント</vt:lpstr>
      <vt:lpstr>Rhythm: The Heartbeat of Life　リズム：人生の鼓動</vt:lpstr>
      <vt:lpstr>The HeartMath Institute (2003),   ハートマス研究所（2003年） </vt:lpstr>
      <vt:lpstr>Heart Rhythms 心臓のリズム</vt:lpstr>
      <vt:lpstr>Synchronized Hearts 同期する心臓</vt:lpstr>
      <vt:lpstr>Stephen  Buhner –  The Secret Language of Plants  スティーブン・ バーナー　- 植物の秘密の言葉</vt:lpstr>
    </vt:vector>
  </TitlesOfParts>
  <Company>Lesley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Paul Klee</dc:title>
  <dc:creator>Lesley University</dc:creator>
  <cp:lastModifiedBy>kitao mariko</cp:lastModifiedBy>
  <cp:revision>209</cp:revision>
  <dcterms:created xsi:type="dcterms:W3CDTF">2013-10-14T23:40:52Z</dcterms:created>
  <dcterms:modified xsi:type="dcterms:W3CDTF">2021-12-07T23:58:02Z</dcterms:modified>
</cp:coreProperties>
</file>